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6858000" cy="9906000" type="A4"/>
  <p:notesSz cx="6742113" cy="987266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7"/>
    <a:srgbClr val="FFDB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557" autoAdjust="0"/>
    <p:restoredTop sz="94660"/>
  </p:normalViewPr>
  <p:slideViewPr>
    <p:cSldViewPr snapToGrid="0">
      <p:cViewPr varScale="1">
        <p:scale>
          <a:sx n="52" d="100"/>
          <a:sy n="52" d="100"/>
        </p:scale>
        <p:origin x="2316" y="-3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608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414979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96725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493505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436035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221702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93070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394071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537493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841187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07089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0C4E3F6-DD9C-4E92-9B27-4DC5AC8410D1}" type="datetimeFigureOut">
              <a:rPr lang="fa-IR" smtClean="0"/>
              <a:pPr/>
              <a:t>20/04/1442</a:t>
            </a:fld>
            <a:endParaRPr lang="fa-I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F2C2B5E-A56B-4CF6-84EE-00B2F0A69EE0}" type="slidenum">
              <a:rPr lang="fa-IR" smtClean="0"/>
              <a:pPr/>
              <a:t>‹#›</a:t>
            </a:fld>
            <a:endParaRPr lang="fa-IR"/>
          </a:p>
        </p:txBody>
      </p:sp>
    </p:spTree>
    <p:extLst>
      <p:ext uri="{BB962C8B-B14F-4D97-AF65-F5344CB8AC3E}">
        <p14:creationId xmlns:p14="http://schemas.microsoft.com/office/powerpoint/2010/main" val="2019230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59546" y="1609502"/>
            <a:ext cx="1628775" cy="7505920"/>
          </a:xfrm>
          <a:prstGeom prst="roundRect">
            <a:avLst>
              <a:gd name="adj" fmla="val 7310"/>
            </a:avLst>
          </a:prstGeom>
          <a:gradFill>
            <a:gsLst>
              <a:gs pos="0">
                <a:schemeClr val="accent4">
                  <a:lumMod val="110000"/>
                  <a:satMod val="105000"/>
                  <a:tint val="67000"/>
                  <a:alpha val="50000"/>
                </a:schemeClr>
              </a:gs>
              <a:gs pos="50000">
                <a:schemeClr val="accent4">
                  <a:lumMod val="105000"/>
                  <a:satMod val="103000"/>
                  <a:tint val="73000"/>
                </a:schemeClr>
              </a:gs>
              <a:gs pos="100000">
                <a:schemeClr val="accent4">
                  <a:lumMod val="105000"/>
                  <a:satMod val="109000"/>
                  <a:tint val="81000"/>
                </a:schemeClr>
              </a:gs>
            </a:gsLst>
          </a:gradFill>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sz="2000" dirty="0">
              <a:solidFill>
                <a:schemeClr val="tx1"/>
              </a:solidFill>
              <a:cs typeface="B Yekan" panose="00000400000000000000" pitchFamily="2" charset="-78"/>
            </a:endParaRPr>
          </a:p>
        </p:txBody>
      </p:sp>
      <p:cxnSp>
        <p:nvCxnSpPr>
          <p:cNvPr id="16" name="Straight Connector 15"/>
          <p:cNvCxnSpPr/>
          <p:nvPr/>
        </p:nvCxnSpPr>
        <p:spPr>
          <a:xfrm>
            <a:off x="2372980" y="9195375"/>
            <a:ext cx="3631474"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567544" y="509415"/>
            <a:ext cx="3474474" cy="830997"/>
          </a:xfrm>
          <a:prstGeom prst="rect">
            <a:avLst/>
          </a:prstGeom>
          <a:noFill/>
        </p:spPr>
        <p:txBody>
          <a:bodyPr wrap="square" rtlCol="1">
            <a:spAutoFit/>
          </a:bodyPr>
          <a:lstStyle/>
          <a:p>
            <a:pPr algn="ctr"/>
            <a:r>
              <a:rPr lang="fa-IR" sz="1600" dirty="0" smtClean="0">
                <a:cs typeface="B Titr" panose="00000700000000000000" pitchFamily="2" charset="-78"/>
              </a:rPr>
              <a:t>وزارت علوم، تحقیقات و فناوری</a:t>
            </a:r>
          </a:p>
          <a:p>
            <a:pPr algn="ctr"/>
            <a:endParaRPr lang="fa-IR" sz="1600" dirty="0" smtClean="0">
              <a:cs typeface="B Titr" panose="00000700000000000000" pitchFamily="2" charset="-78"/>
            </a:endParaRPr>
          </a:p>
          <a:p>
            <a:pPr algn="ctr"/>
            <a:r>
              <a:rPr lang="fa-IR" sz="1600" dirty="0" smtClean="0">
                <a:cs typeface="B Titr" panose="00000700000000000000" pitchFamily="2" charset="-78"/>
              </a:rPr>
              <a:t>دانشگاه فنی و حرفه ای استان کرمانشاه</a:t>
            </a:r>
            <a:endParaRPr lang="fa-IR" sz="1600" dirty="0">
              <a:cs typeface="B Titr" panose="00000700000000000000" pitchFamily="2" charset="-78"/>
            </a:endParaRPr>
          </a:p>
        </p:txBody>
      </p:sp>
      <p:grpSp>
        <p:nvGrpSpPr>
          <p:cNvPr id="9" name="Group 8"/>
          <p:cNvGrpSpPr/>
          <p:nvPr/>
        </p:nvGrpSpPr>
        <p:grpSpPr>
          <a:xfrm>
            <a:off x="1811771" y="1605497"/>
            <a:ext cx="4742200" cy="1119243"/>
            <a:chOff x="1811771" y="1732214"/>
            <a:chExt cx="4742200" cy="1037430"/>
          </a:xfrm>
        </p:grpSpPr>
        <p:sp>
          <p:nvSpPr>
            <p:cNvPr id="15" name="Rounded Rectangle 14"/>
            <p:cNvSpPr/>
            <p:nvPr/>
          </p:nvSpPr>
          <p:spPr>
            <a:xfrm>
              <a:off x="1873971" y="1894575"/>
              <a:ext cx="4680000" cy="875069"/>
            </a:xfrm>
            <a:prstGeom prst="roundRect">
              <a:avLst>
                <a:gd name="adj" fmla="val 12856"/>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600" dirty="0">
                <a:solidFill>
                  <a:schemeClr val="tx1"/>
                </a:solidFill>
                <a:cs typeface="B Yekan" panose="00000400000000000000" pitchFamily="2" charset="-78"/>
              </a:endParaRPr>
            </a:p>
          </p:txBody>
        </p:sp>
        <p:sp>
          <p:nvSpPr>
            <p:cNvPr id="6" name="Rounded Rectangle 5"/>
            <p:cNvSpPr/>
            <p:nvPr/>
          </p:nvSpPr>
          <p:spPr>
            <a:xfrm>
              <a:off x="1811771" y="1732214"/>
              <a:ext cx="4543589" cy="1037430"/>
            </a:xfrm>
            <a:prstGeom prst="roundRect">
              <a:avLst/>
            </a:prstGeom>
            <a:solidFill>
              <a:srgbClr val="FFE697"/>
            </a:solidFill>
          </p:spPr>
          <p:style>
            <a:lnRef idx="1">
              <a:schemeClr val="accent2"/>
            </a:lnRef>
            <a:fillRef idx="2">
              <a:schemeClr val="accent2"/>
            </a:fillRef>
            <a:effectRef idx="1">
              <a:schemeClr val="accent2"/>
            </a:effectRef>
            <a:fontRef idx="minor">
              <a:schemeClr val="dk1"/>
            </a:fontRef>
          </p:style>
          <p:txBody>
            <a:bodyPr rtlCol="1" anchor="ctr"/>
            <a:lstStyle/>
            <a:p>
              <a:pPr algn="ctr"/>
              <a:r>
                <a:rPr lang="fa-IR" sz="1600" dirty="0">
                  <a:solidFill>
                    <a:srgbClr val="FF0000"/>
                  </a:solidFill>
                  <a:cs typeface="B Yekan" panose="00000400000000000000" pitchFamily="2" charset="-78"/>
                </a:rPr>
                <a:t>عنوا</a:t>
              </a:r>
              <a:r>
                <a:rPr lang="fa-IR" sz="2000" dirty="0">
                  <a:solidFill>
                    <a:srgbClr val="FF0000"/>
                  </a:solidFill>
                  <a:cs typeface="B Nazanin" panose="00000400000000000000" pitchFamily="2" charset="-78"/>
                </a:rPr>
                <a:t>ن </a:t>
              </a:r>
              <a:r>
                <a:rPr lang="fa-IR" sz="2000" dirty="0" smtClean="0">
                  <a:solidFill>
                    <a:srgbClr val="FF0000"/>
                  </a:solidFill>
                  <a:cs typeface="B Nazanin" panose="00000400000000000000" pitchFamily="2" charset="-78"/>
                </a:rPr>
                <a:t>طرح پژوهشی : </a:t>
              </a:r>
              <a:r>
                <a:rPr lang="fa-IR" sz="2800" b="1" dirty="0" smtClean="0">
                  <a:cs typeface="B Nazanin" panose="00000400000000000000" pitchFamily="2" charset="-78"/>
                </a:rPr>
                <a:t>نیروگاه خورشیدی سیار</a:t>
              </a:r>
              <a:endParaRPr lang="fa-IR" sz="2000" dirty="0">
                <a:solidFill>
                  <a:srgbClr val="FF0000"/>
                </a:solidFill>
                <a:cs typeface="B Nazanin" panose="00000400000000000000" pitchFamily="2" charset="-78"/>
              </a:endParaRPr>
            </a:p>
          </p:txBody>
        </p:sp>
      </p:grpSp>
      <p:sp>
        <p:nvSpPr>
          <p:cNvPr id="18" name="TextBox 17"/>
          <p:cNvSpPr txBox="1"/>
          <p:nvPr/>
        </p:nvSpPr>
        <p:spPr>
          <a:xfrm>
            <a:off x="58707" y="1780662"/>
            <a:ext cx="1707441" cy="8002191"/>
          </a:xfrm>
          <a:prstGeom prst="rect">
            <a:avLst/>
          </a:prstGeom>
          <a:noFill/>
        </p:spPr>
        <p:txBody>
          <a:bodyPr wrap="square" rtlCol="1">
            <a:spAutoFit/>
          </a:bodyPr>
          <a:lstStyle/>
          <a:p>
            <a:pPr algn="ctr"/>
            <a:r>
              <a:rPr lang="fa-IR" b="1" dirty="0" smtClean="0">
                <a:solidFill>
                  <a:srgbClr val="FF0000"/>
                </a:solidFill>
                <a:cs typeface="B Nazanin" panose="00000400000000000000" pitchFamily="2" charset="-78"/>
              </a:rPr>
              <a:t>صاحب طرح:</a:t>
            </a:r>
          </a:p>
          <a:p>
            <a:pPr algn="ctr"/>
            <a:endParaRPr lang="fa-IR" dirty="0" smtClean="0">
              <a:solidFill>
                <a:srgbClr val="FF0000"/>
              </a:solidFill>
              <a:cs typeface="B Nazanin" panose="00000400000000000000" pitchFamily="2" charset="-78"/>
            </a:endParaRPr>
          </a:p>
          <a:p>
            <a:r>
              <a:rPr lang="fa-IR" sz="1600" dirty="0" smtClean="0">
                <a:cs typeface="B Nazanin" panose="00000400000000000000" pitchFamily="2" charset="-78"/>
              </a:rPr>
              <a:t>نام دانشکده/آموزشکده: </a:t>
            </a:r>
          </a:p>
          <a:p>
            <a:r>
              <a:rPr lang="fa-IR" dirty="0" smtClean="0">
                <a:cs typeface="B Nazanin" panose="00000400000000000000" pitchFamily="2" charset="-78"/>
              </a:rPr>
              <a:t>اسلام اباد غرب</a:t>
            </a:r>
          </a:p>
          <a:p>
            <a:r>
              <a:rPr lang="fa-IR" sz="1600" dirty="0" smtClean="0">
                <a:cs typeface="B Nazanin" panose="00000400000000000000" pitchFamily="2" charset="-78"/>
              </a:rPr>
              <a:t>نام و عکس صاحب طرح:</a:t>
            </a:r>
          </a:p>
          <a:p>
            <a:r>
              <a:rPr lang="fa-IR" dirty="0" smtClean="0">
                <a:cs typeface="B Nazanin" panose="00000400000000000000" pitchFamily="2" charset="-78"/>
              </a:rPr>
              <a:t>کیومرث سبزواری</a:t>
            </a:r>
            <a:endParaRPr lang="fa-IR" dirty="0">
              <a:cs typeface="B Nazanin" panose="00000400000000000000" pitchFamily="2" charset="-78"/>
            </a:endParaRPr>
          </a:p>
          <a:p>
            <a:endParaRPr lang="fa-IR" dirty="0" smtClean="0">
              <a:cs typeface="B Nazanin" panose="00000400000000000000" pitchFamily="2" charset="-78"/>
            </a:endParaRPr>
          </a:p>
          <a:p>
            <a:endParaRPr lang="fa-IR" dirty="0">
              <a:cs typeface="B Nazanin" panose="00000400000000000000" pitchFamily="2" charset="-78"/>
            </a:endParaRPr>
          </a:p>
          <a:p>
            <a:endParaRPr lang="fa-IR" dirty="0" smtClean="0">
              <a:cs typeface="B Nazanin" panose="00000400000000000000" pitchFamily="2" charset="-78"/>
            </a:endParaRPr>
          </a:p>
          <a:p>
            <a:endParaRPr lang="fa-IR" dirty="0" smtClean="0">
              <a:cs typeface="B Nazanin" panose="00000400000000000000" pitchFamily="2" charset="-78"/>
            </a:endParaRPr>
          </a:p>
          <a:p>
            <a:endParaRPr lang="fa-IR" dirty="0" smtClean="0">
              <a:cs typeface="B Nazanin" panose="00000400000000000000" pitchFamily="2" charset="-78"/>
            </a:endParaRPr>
          </a:p>
          <a:p>
            <a:endParaRPr lang="fa-IR" dirty="0" smtClean="0">
              <a:cs typeface="B Nazanin" panose="00000400000000000000" pitchFamily="2" charset="-78"/>
            </a:endParaRPr>
          </a:p>
          <a:p>
            <a:endParaRPr lang="fa-IR" dirty="0">
              <a:cs typeface="B Nazanin" panose="00000400000000000000" pitchFamily="2" charset="-78"/>
            </a:endParaRPr>
          </a:p>
          <a:p>
            <a:r>
              <a:rPr lang="fa-IR" dirty="0" smtClean="0">
                <a:cs typeface="B Nazanin" panose="00000400000000000000" pitchFamily="2" charset="-78"/>
              </a:rPr>
              <a:t>زمان </a:t>
            </a:r>
            <a:r>
              <a:rPr lang="fa-IR" dirty="0" smtClean="0">
                <a:cs typeface="B Nazanin" panose="00000400000000000000" pitchFamily="2" charset="-78"/>
              </a:rPr>
              <a:t>اجرای طرح:</a:t>
            </a:r>
            <a:endParaRPr lang="fa-IR" dirty="0">
              <a:cs typeface="B Nazanin" panose="00000400000000000000" pitchFamily="2" charset="-78"/>
            </a:endParaRPr>
          </a:p>
          <a:p>
            <a:r>
              <a:rPr lang="fa-IR" dirty="0" smtClean="0">
                <a:cs typeface="B Nazanin" panose="00000400000000000000" pitchFamily="2" charset="-78"/>
              </a:rPr>
              <a:t>6 ماه</a:t>
            </a:r>
          </a:p>
          <a:p>
            <a:r>
              <a:rPr lang="fa-IR" dirty="0" smtClean="0">
                <a:cs typeface="B Nazanin" panose="00000400000000000000" pitchFamily="2" charset="-78"/>
              </a:rPr>
              <a:t>شماره تماس:</a:t>
            </a:r>
          </a:p>
          <a:p>
            <a:r>
              <a:rPr lang="fa-IR" dirty="0" smtClean="0">
                <a:cs typeface="B Nazanin" panose="00000400000000000000" pitchFamily="2" charset="-78"/>
              </a:rPr>
              <a:t>09188330441</a:t>
            </a:r>
          </a:p>
          <a:p>
            <a:endParaRPr lang="fa-IR" dirty="0" smtClean="0">
              <a:cs typeface="B Nazanin" panose="00000400000000000000" pitchFamily="2" charset="-78"/>
            </a:endParaRPr>
          </a:p>
          <a:p>
            <a:r>
              <a:rPr lang="fa-IR" dirty="0" smtClean="0">
                <a:cs typeface="B Nazanin" panose="00000400000000000000" pitchFamily="2" charset="-78"/>
              </a:rPr>
              <a:t>سمت </a:t>
            </a:r>
            <a:r>
              <a:rPr lang="fa-IR" dirty="0" smtClean="0">
                <a:cs typeface="B Nazanin" panose="00000400000000000000" pitchFamily="2" charset="-78"/>
              </a:rPr>
              <a:t>/ رتبه علمی:</a:t>
            </a:r>
          </a:p>
          <a:p>
            <a:r>
              <a:rPr lang="fa-IR" dirty="0" smtClean="0">
                <a:cs typeface="B Nazanin" panose="00000400000000000000" pitchFamily="2" charset="-78"/>
              </a:rPr>
              <a:t>زمان اجرای طرح:</a:t>
            </a:r>
          </a:p>
          <a:p>
            <a:r>
              <a:rPr lang="fa-IR" dirty="0" smtClean="0">
                <a:cs typeface="B Nazanin" panose="00000400000000000000" pitchFamily="2" charset="-78"/>
              </a:rPr>
              <a:t>استادیار</a:t>
            </a:r>
            <a:endParaRPr lang="fa-IR" dirty="0">
              <a:cs typeface="B Nazanin" panose="00000400000000000000" pitchFamily="2" charset="-78"/>
            </a:endParaRPr>
          </a:p>
          <a:p>
            <a:endParaRPr lang="fa-IR" dirty="0">
              <a:cs typeface="B Nazanin" panose="00000400000000000000" pitchFamily="2" charset="-78"/>
            </a:endParaRPr>
          </a:p>
          <a:p>
            <a:r>
              <a:rPr lang="fa-IR" dirty="0" smtClean="0">
                <a:cs typeface="B Nazanin" panose="00000400000000000000" pitchFamily="2" charset="-78"/>
              </a:rPr>
              <a:t>دانشگاه </a:t>
            </a:r>
            <a:r>
              <a:rPr lang="fa-IR" dirty="0" smtClean="0">
                <a:cs typeface="B Nazanin" panose="00000400000000000000" pitchFamily="2" charset="-78"/>
              </a:rPr>
              <a:t>یا ارگان طرف قرارداد:اموزشکده فنی و حرفه ای اسلام اباد</a:t>
            </a:r>
          </a:p>
          <a:p>
            <a:endParaRPr lang="fa-IR" sz="1400" dirty="0" smtClean="0">
              <a:cs typeface="B Yekan" panose="00000400000000000000" pitchFamily="2" charset="-78"/>
            </a:endParaRPr>
          </a:p>
          <a:p>
            <a:endParaRPr lang="fa-IR" sz="1400" dirty="0">
              <a:cs typeface="B Yekan" panose="00000400000000000000" pitchFamily="2" charset="-78"/>
            </a:endParaRPr>
          </a:p>
          <a:p>
            <a:endParaRPr lang="fa-IR" sz="1400" dirty="0" smtClean="0">
              <a:cs typeface="B Yekan" panose="00000400000000000000" pitchFamily="2" charset="-78"/>
            </a:endParaRPr>
          </a:p>
          <a:p>
            <a:endParaRPr lang="fa-IR" sz="1400" dirty="0">
              <a:cs typeface="B Yekan" panose="00000400000000000000" pitchFamily="2" charset="-78"/>
            </a:endParaRPr>
          </a:p>
          <a:p>
            <a:endParaRPr lang="fa-IR" sz="1200" dirty="0" smtClean="0">
              <a:cs typeface="B Yekan" panose="00000400000000000000" pitchFamily="2" charset="-78"/>
            </a:endParaRPr>
          </a:p>
        </p:txBody>
      </p:sp>
      <p:grpSp>
        <p:nvGrpSpPr>
          <p:cNvPr id="21" name="Group 20"/>
          <p:cNvGrpSpPr/>
          <p:nvPr/>
        </p:nvGrpSpPr>
        <p:grpSpPr>
          <a:xfrm>
            <a:off x="1800370" y="4282727"/>
            <a:ext cx="5029957" cy="5411353"/>
            <a:chOff x="1801908" y="2194593"/>
            <a:chExt cx="5029957" cy="6295035"/>
          </a:xfrm>
        </p:grpSpPr>
        <p:sp>
          <p:nvSpPr>
            <p:cNvPr id="22" name="Rounded Rectangle 21"/>
            <p:cNvSpPr/>
            <p:nvPr/>
          </p:nvSpPr>
          <p:spPr>
            <a:xfrm>
              <a:off x="1873971" y="3064163"/>
              <a:ext cx="4680000" cy="4453103"/>
            </a:xfrm>
            <a:prstGeom prst="roundRect">
              <a:avLst>
                <a:gd name="adj" fmla="val 4480"/>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85750" indent="-285750" algn="just">
                <a:buClr>
                  <a:srgbClr val="FF0000"/>
                </a:buClr>
                <a:buSzPct val="120000"/>
                <a:buFont typeface="Wingdings" panose="05000000000000000000" pitchFamily="2" charset="2"/>
                <a:buChar char="ü"/>
              </a:pPr>
              <a:endParaRPr lang="en-US" sz="1500" dirty="0">
                <a:solidFill>
                  <a:schemeClr val="tx1"/>
                </a:solidFill>
                <a:cs typeface="B Yekan" panose="00000400000000000000" pitchFamily="2" charset="-78"/>
              </a:endParaRPr>
            </a:p>
          </p:txBody>
        </p:sp>
        <p:sp>
          <p:nvSpPr>
            <p:cNvPr id="23" name="Rounded Rectangle 22"/>
            <p:cNvSpPr/>
            <p:nvPr/>
          </p:nvSpPr>
          <p:spPr>
            <a:xfrm>
              <a:off x="1801908" y="2194593"/>
              <a:ext cx="5029957" cy="6295035"/>
            </a:xfrm>
            <a:prstGeom prst="roundRect">
              <a:avLst/>
            </a:prstGeom>
            <a:solidFill>
              <a:srgbClr val="FFE697"/>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solidFill>
                    <a:srgbClr val="FF0000"/>
                  </a:solidFill>
                  <a:cs typeface="B Nazanin" panose="00000400000000000000" pitchFamily="2" charset="-78"/>
                </a:rPr>
                <a:t>معرفی طرح :</a:t>
              </a:r>
            </a:p>
            <a:p>
              <a:pPr algn="justLow"/>
              <a:r>
                <a:rPr lang="fa-IR" b="1" dirty="0">
                  <a:solidFill>
                    <a:schemeClr val="tx1"/>
                  </a:solidFill>
                  <a:cs typeface="B Nazanin" panose="00000400000000000000" pitchFamily="2" charset="-78"/>
                </a:rPr>
                <a:t>یکی از دغدغه های امروزی دسترسی سریع و ارزان به نیروی الکتریکی برق در شرایط مختلف می باشد به عنوان نمونه عشایر ، مسافرین ، کوه نوردان ، اورژانس ، خدمات پزشکی سیار و .... .یکی از روشهای مطمئن و ارزان استفاده ازسلولهای الکتریکی خورشیدی می باشد. در این فناوری یک نیروگاه خورشیدی پرتابل و سبک طراحی شده است توان خروجی این سیستم ۱۰۰ وات می باشد که برای تغذیه وسایل ضروری مورد اشاره مناسب است . این فناوری به فتوسل مجهز شده طوریکه برای تغذیه روشنایی فقط در طول شب فعال شود همچنین این فناوری به سنسور گرد و غبار و شستشوی اتوماتیک سلول خورشیدی مجهز می باشد بنابراین در صورت آلوده شدن صفحه سلول خورشیدی بطور هوشمند صفحه تمیز می گردد تا بیشترین راندمان حاصل گردد.علاوه بر سنسور امکان کنترل از را دور سیستم شستشوی هوشمند صفحه وجود دارد.</a:t>
              </a:r>
              <a:r>
                <a:rPr lang="fa-IR" b="1" dirty="0">
                  <a:solidFill>
                    <a:schemeClr val="tx1"/>
                  </a:solidFill>
                  <a:cs typeface="B Nazanin" panose="00000400000000000000" pitchFamily="2" charset="-78"/>
                </a:rPr>
                <a:t/>
              </a:r>
              <a:br>
                <a:rPr lang="fa-IR" b="1" dirty="0">
                  <a:solidFill>
                    <a:schemeClr val="tx1"/>
                  </a:solidFill>
                  <a:cs typeface="B Nazanin" panose="00000400000000000000" pitchFamily="2" charset="-78"/>
                </a:rPr>
              </a:br>
              <a:endParaRPr lang="fa-IR" b="1" dirty="0">
                <a:solidFill>
                  <a:schemeClr val="tx1"/>
                </a:solidFill>
                <a:cs typeface="B Nazanin" panose="00000400000000000000" pitchFamily="2" charset="-78"/>
              </a:endParaRPr>
            </a:p>
          </p:txBody>
        </p:sp>
      </p:grpSp>
      <p:sp>
        <p:nvSpPr>
          <p:cNvPr id="26" name="Rounded Rectangle 25"/>
          <p:cNvSpPr/>
          <p:nvPr/>
        </p:nvSpPr>
        <p:spPr>
          <a:xfrm>
            <a:off x="1922589" y="3025147"/>
            <a:ext cx="4680000" cy="898769"/>
          </a:xfrm>
          <a:prstGeom prst="roundRect">
            <a:avLst>
              <a:gd name="adj" fmla="val 8568"/>
            </a:avLst>
          </a:prstGeom>
          <a:solidFill>
            <a:schemeClr val="accent4">
              <a:lumMod val="20000"/>
              <a:lumOff val="80000"/>
            </a:schemeClr>
          </a:solidFill>
          <a:ln w="3175">
            <a:solidFill>
              <a:schemeClr val="tx1"/>
            </a:solidFill>
          </a:ln>
        </p:spPr>
        <p:style>
          <a:lnRef idx="3">
            <a:schemeClr val="lt1"/>
          </a:lnRef>
          <a:fillRef idx="1">
            <a:schemeClr val="accent4"/>
          </a:fillRef>
          <a:effectRef idx="1">
            <a:schemeClr val="accent4"/>
          </a:effectRef>
          <a:fontRef idx="minor">
            <a:schemeClr val="lt1"/>
          </a:fontRef>
        </p:style>
        <p:txBody>
          <a:bodyPr rtlCol="1" anchor="t"/>
          <a:lstStyle/>
          <a:p>
            <a:pPr algn="ctr"/>
            <a:endParaRPr lang="fa-IR" sz="2400" dirty="0" smtClean="0">
              <a:solidFill>
                <a:srgbClr val="FF0000"/>
              </a:solidFill>
              <a:cs typeface="B Yekan" panose="00000400000000000000" pitchFamily="2" charset="-78"/>
            </a:endParaRPr>
          </a:p>
        </p:txBody>
      </p:sp>
      <p:sp>
        <p:nvSpPr>
          <p:cNvPr id="28" name="TextBox 27"/>
          <p:cNvSpPr txBox="1"/>
          <p:nvPr/>
        </p:nvSpPr>
        <p:spPr>
          <a:xfrm>
            <a:off x="151602" y="6265738"/>
            <a:ext cx="1628775" cy="738664"/>
          </a:xfrm>
          <a:prstGeom prst="rect">
            <a:avLst/>
          </a:prstGeom>
          <a:noFill/>
        </p:spPr>
        <p:txBody>
          <a:bodyPr wrap="square" rtlCol="1">
            <a:spAutoFit/>
          </a:bodyPr>
          <a:lstStyle/>
          <a:p>
            <a:pPr algn="ctr"/>
            <a:endParaRPr lang="fa-IR" sz="1400" dirty="0">
              <a:cs typeface="B Yekan" panose="00000400000000000000" pitchFamily="2" charset="-78"/>
            </a:endParaRPr>
          </a:p>
          <a:p>
            <a:endParaRPr lang="en-US" sz="1400" dirty="0" smtClean="0">
              <a:cs typeface="B Yekan" panose="00000400000000000000" pitchFamily="2" charset="-78"/>
            </a:endParaRPr>
          </a:p>
          <a:p>
            <a:endParaRPr lang="fa-IR" sz="1400" dirty="0" smtClean="0">
              <a:cs typeface="B Yekan" panose="00000400000000000000" pitchFamily="2" charset="-78"/>
            </a:endParaRPr>
          </a:p>
        </p:txBody>
      </p:sp>
      <p:sp>
        <p:nvSpPr>
          <p:cNvPr id="30" name="Rounded Rectangle 29"/>
          <p:cNvSpPr/>
          <p:nvPr/>
        </p:nvSpPr>
        <p:spPr>
          <a:xfrm>
            <a:off x="3575595" y="3185742"/>
            <a:ext cx="3063146" cy="360000"/>
          </a:xfrm>
          <a:prstGeom prst="roundRect">
            <a:avLst/>
          </a:prstGeom>
          <a:solidFill>
            <a:srgbClr val="FFE697"/>
          </a:solidFill>
        </p:spPr>
        <p:style>
          <a:lnRef idx="1">
            <a:schemeClr val="accent2"/>
          </a:lnRef>
          <a:fillRef idx="2">
            <a:schemeClr val="accent2"/>
          </a:fillRef>
          <a:effectRef idx="1">
            <a:schemeClr val="accent2"/>
          </a:effectRef>
          <a:fontRef idx="minor">
            <a:schemeClr val="dk1"/>
          </a:fontRef>
        </p:style>
        <p:txBody>
          <a:bodyPr rtlCol="1" anchor="ctr"/>
          <a:lstStyle/>
          <a:p>
            <a:endParaRPr lang="fa-IR" sz="2000" dirty="0" smtClean="0">
              <a:solidFill>
                <a:srgbClr val="FF0000"/>
              </a:solidFill>
              <a:cs typeface="B Nazanin" panose="00000400000000000000" pitchFamily="2" charset="-78"/>
            </a:endParaRPr>
          </a:p>
          <a:p>
            <a:r>
              <a:rPr lang="fa-IR" sz="2000" dirty="0" smtClean="0">
                <a:solidFill>
                  <a:srgbClr val="FF0000"/>
                </a:solidFill>
                <a:cs typeface="B Nazanin" panose="00000400000000000000" pitchFamily="2" charset="-78"/>
              </a:rPr>
              <a:t>تصویر </a:t>
            </a:r>
            <a:r>
              <a:rPr lang="fa-IR" sz="2000" dirty="0" smtClean="0">
                <a:solidFill>
                  <a:srgbClr val="FF0000"/>
                </a:solidFill>
                <a:cs typeface="B Nazanin" panose="00000400000000000000" pitchFamily="2" charset="-78"/>
              </a:rPr>
              <a:t>طرح </a:t>
            </a:r>
            <a:r>
              <a:rPr lang="fa-IR" sz="2000" dirty="0" smtClean="0">
                <a:solidFill>
                  <a:srgbClr val="FF0000"/>
                </a:solidFill>
                <a:cs typeface="B Nazanin" panose="00000400000000000000" pitchFamily="2" charset="-78"/>
              </a:rPr>
              <a:t>:</a:t>
            </a:r>
            <a:endParaRPr lang="fa-IR" sz="2000" dirty="0" smtClean="0">
              <a:solidFill>
                <a:srgbClr val="FF0000"/>
              </a:solidFill>
              <a:cs typeface="B Nazanin" panose="00000400000000000000" pitchFamily="2" charset="-78"/>
            </a:endParaRPr>
          </a:p>
          <a:p>
            <a:pPr algn="ctr"/>
            <a:endParaRPr lang="fa-IR" sz="2000" dirty="0">
              <a:solidFill>
                <a:srgbClr val="FF0000"/>
              </a:solidFill>
              <a:cs typeface="B Nazanin" panose="00000400000000000000" pitchFamily="2" charset="-78"/>
            </a:endParaRPr>
          </a:p>
        </p:txBody>
      </p:sp>
      <p:sp>
        <p:nvSpPr>
          <p:cNvPr id="31" name="TextBox 30"/>
          <p:cNvSpPr txBox="1"/>
          <p:nvPr/>
        </p:nvSpPr>
        <p:spPr>
          <a:xfrm>
            <a:off x="335903" y="9217027"/>
            <a:ext cx="6218068" cy="954107"/>
          </a:xfrm>
          <a:prstGeom prst="rect">
            <a:avLst/>
          </a:prstGeom>
          <a:noFill/>
        </p:spPr>
        <p:txBody>
          <a:bodyPr wrap="square" rtlCol="0">
            <a:spAutoFit/>
          </a:bodyPr>
          <a:lstStyle/>
          <a:p>
            <a:pPr algn="ctr"/>
            <a:r>
              <a:rPr lang="fa-IR" sz="1400" dirty="0" smtClean="0">
                <a:cs typeface="B Yekan" panose="00000400000000000000" pitchFamily="2" charset="-78"/>
              </a:rPr>
              <a:t>دبیرخانه نمایشگاه دستاوردهای</a:t>
            </a:r>
          </a:p>
          <a:p>
            <a:pPr algn="ctr"/>
            <a:r>
              <a:rPr lang="fa-IR" sz="1400" dirty="0" smtClean="0">
                <a:cs typeface="B Yekan" panose="00000400000000000000" pitchFamily="2" charset="-78"/>
              </a:rPr>
              <a:t>پژوهش، فناوری دانشگاه فنی و حرفه‌ای استان کرمانشاه</a:t>
            </a:r>
          </a:p>
          <a:p>
            <a:pPr algn="ctr"/>
            <a:r>
              <a:rPr lang="fa-IR" sz="1400" dirty="0" smtClean="0">
                <a:cs typeface="B Yekan" panose="00000400000000000000" pitchFamily="2" charset="-78"/>
              </a:rPr>
              <a:t>08338438057</a:t>
            </a:r>
          </a:p>
          <a:p>
            <a:pPr algn="ctr"/>
            <a:endParaRPr lang="en-US" sz="1400" dirty="0"/>
          </a:p>
        </p:txBody>
      </p: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15506" y="159377"/>
            <a:ext cx="777896" cy="498338"/>
          </a:xfrm>
          <a:prstGeom prst="rect">
            <a:avLst/>
          </a:prstGeom>
        </p:spPr>
      </p:pic>
      <p:pic>
        <p:nvPicPr>
          <p:cNvPr id="2" name="Picture 1"/>
          <p:cNvPicPr>
            <a:picLocks noChangeAspect="1"/>
          </p:cNvPicPr>
          <p:nvPr/>
        </p:nvPicPr>
        <p:blipFill>
          <a:blip r:embed="rId3"/>
          <a:stretch>
            <a:fillRect/>
          </a:stretch>
        </p:blipFill>
        <p:spPr>
          <a:xfrm>
            <a:off x="335903" y="3570089"/>
            <a:ext cx="1133954" cy="1457070"/>
          </a:xfrm>
          <a:prstGeom prst="rect">
            <a:avLst/>
          </a:prstGeom>
        </p:spPr>
      </p:pic>
      <p:pic>
        <p:nvPicPr>
          <p:cNvPr id="4" name="Picture 3"/>
          <p:cNvPicPr>
            <a:picLocks noChangeAspect="1"/>
          </p:cNvPicPr>
          <p:nvPr/>
        </p:nvPicPr>
        <p:blipFill>
          <a:blip r:embed="rId4"/>
          <a:stretch>
            <a:fillRect/>
          </a:stretch>
        </p:blipFill>
        <p:spPr>
          <a:xfrm>
            <a:off x="1844762" y="2644139"/>
            <a:ext cx="2777851" cy="1851900"/>
          </a:xfrm>
          <a:prstGeom prst="rect">
            <a:avLst/>
          </a:prstGeom>
        </p:spPr>
      </p:pic>
    </p:spTree>
    <p:extLst>
      <p:ext uri="{BB962C8B-B14F-4D97-AF65-F5344CB8AC3E}">
        <p14:creationId xmlns:p14="http://schemas.microsoft.com/office/powerpoint/2010/main" val="2828465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2449</TotalTime>
  <Words>231</Words>
  <Application>Microsoft Office PowerPoint</Application>
  <PresentationFormat>A4 Paper (210x297 mm)</PresentationFormat>
  <Paragraphs>38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 Nazanin</vt:lpstr>
      <vt:lpstr>B Titr</vt:lpstr>
      <vt:lpstr>B Yekan</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dc:creator>
  <cp:lastModifiedBy>mobin</cp:lastModifiedBy>
  <cp:revision>250</cp:revision>
  <dcterms:created xsi:type="dcterms:W3CDTF">2014-10-25T05:52:28Z</dcterms:created>
  <dcterms:modified xsi:type="dcterms:W3CDTF">2020-12-05T18:53:39Z</dcterms:modified>
</cp:coreProperties>
</file>