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1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C902-DAC6-4EBB-8AF3-A6BB503788BF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D075D-C4BF-459E-B579-ECE0D469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075D-C4BF-459E-B579-ECE0D4690F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075D-C4BF-459E-B579-ECE0D4690F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075D-C4BF-459E-B579-ECE0D4690F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1177636"/>
            <a:ext cx="5826719" cy="2873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9600" dirty="0" smtClean="0">
                <a:solidFill>
                  <a:srgbClr val="2D3C65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بسم الله الرحمن الرحیم</a:t>
            </a:r>
            <a:endParaRPr lang="en-US" sz="9600" dirty="0">
              <a:solidFill>
                <a:srgbClr val="2D3C65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0600"/>
            <a:ext cx="5867400" cy="533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2000" dirty="0" smtClean="0"/>
              <a:t>گزارشی مختصر از شرکت دانش بنیان رفاه صتعت دالاهو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925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020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/>
              <a:t>مقایسه ای تصویری از عملکرد دستگاه نسبت به روش سنتی بصورت زمین شاهد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0"/>
            <a:ext cx="7543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6000" y="1447800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dirty="0" smtClean="0">
                <a:solidFill>
                  <a:schemeClr val="accent5"/>
                </a:solidFill>
                <a:cs typeface="B Zar" panose="00000400000000000000" pitchFamily="2" charset="-78"/>
              </a:rPr>
              <a:t>مقایسه کشت سنتی و مکانیزه در یک زمین و در یک تاریخ کشت همزمان بهار92</a:t>
            </a:r>
            <a:endParaRPr lang="en-US" dirty="0">
              <a:solidFill>
                <a:schemeClr val="accent5"/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C:\Users\Arash\Desktop\تصاویری برای مشتری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3478179"/>
            <a:ext cx="4572000" cy="337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3505200"/>
          </a:xfrm>
          <a:prstGeom prst="rect">
            <a:avLst/>
          </a:prstGeom>
        </p:spPr>
      </p:pic>
      <p:pic>
        <p:nvPicPr>
          <p:cNvPr id="7170" name="Picture 2" descr="C:\Users\Arash\Desktop\New folder\IMG_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rash\Desktop\New folder\IMG_1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</p:spPr>
      </p:pic>
      <p:pic>
        <p:nvPicPr>
          <p:cNvPr id="7173" name="Picture 5" descr="C:\Users\Arash\Desktop\تصاویری برای مشتری\IMG_1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5146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828800" y="0"/>
            <a:ext cx="54101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نمونه کشتهای انجام شده توسط دستگاه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/>
              <a:t>تصاویری از انجام مراحل داشت توسط دستگاه</a:t>
            </a:r>
            <a:endParaRPr lang="en-US" dirty="0"/>
          </a:p>
        </p:txBody>
      </p:sp>
      <p:pic>
        <p:nvPicPr>
          <p:cNvPr id="8194" name="Picture 2" descr="C:\Users\Arash\Desktop\تصاویری برای مشتری\IMG_1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1"/>
            <a:ext cx="4267200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Picture 3" descr="C:\Users\Arash\Desktop\New folder\IMG_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6" name="Picture 4" descr="D:\عکس نخود سال91\عكس نخودسال91\انجام عمل داشت با دستگاه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660" y="1066799"/>
            <a:ext cx="713994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99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carnook</a:t>
            </a:r>
            <a:r>
              <a:rPr lang="en-US" dirty="0" smtClean="0"/>
              <a:t> </a:t>
            </a:r>
            <a:r>
              <a:rPr lang="fa-IR" dirty="0" smtClean="0"/>
              <a:t>مزایای دستگاه ترکیبی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lvl="0" algn="r" rtl="1"/>
            <a:endParaRPr lang="fa-IR" sz="900" dirty="0" smtClean="0"/>
          </a:p>
          <a:p>
            <a:pPr lvl="0" algn="r" rtl="1"/>
            <a:endParaRPr lang="fa-IR" sz="900" dirty="0" smtClean="0"/>
          </a:p>
          <a:p>
            <a:pPr lvl="0" algn="r" rtl="1"/>
            <a:r>
              <a:rPr lang="fa-IR" sz="1400" b="1" u="sng" dirty="0" smtClean="0"/>
              <a:t>مزایای کشت با دستگاه کارنده کار نووک:</a:t>
            </a:r>
          </a:p>
          <a:p>
            <a:pPr lvl="0" algn="r" rtl="1"/>
            <a:endParaRPr lang="fa-IR" sz="1200" b="1" dirty="0" smtClean="0"/>
          </a:p>
          <a:p>
            <a:pPr lvl="0" algn="r" rtl="1"/>
            <a:r>
              <a:rPr lang="fa-IR" sz="1200" b="1" dirty="0" smtClean="0"/>
              <a:t>حذف نیروی انسانی و کاهش هزینه </a:t>
            </a:r>
            <a:endParaRPr lang="en-US" sz="1200" b="1" dirty="0" smtClean="0"/>
          </a:p>
          <a:p>
            <a:pPr lvl="0" algn="r" rtl="1"/>
            <a:r>
              <a:rPr lang="ar-SA" sz="1200" b="1" dirty="0" smtClean="0"/>
              <a:t>قابلیت کار در رطوبت بالا و زمین های درجه دو سنگلاخی</a:t>
            </a:r>
            <a:endParaRPr lang="en-US" sz="1200" b="1" dirty="0" smtClean="0"/>
          </a:p>
          <a:p>
            <a:pPr lvl="0" algn="r" rtl="1"/>
            <a:r>
              <a:rPr lang="fa-IR" sz="1200" b="1" dirty="0" smtClean="0"/>
              <a:t>جلوگیری از فرسایش ، حفظ رطوبت خاک و تولید بافت نرم خاک  در زمان خشک سالی </a:t>
            </a:r>
            <a:endParaRPr lang="en-US" sz="1200" b="1" dirty="0" smtClean="0"/>
          </a:p>
          <a:p>
            <a:pPr lvl="0" algn="r" rtl="1"/>
            <a:r>
              <a:rPr lang="fa-IR" sz="1200" b="1" dirty="0" smtClean="0"/>
              <a:t>جلوگیری از اتلاف بذر بدلیل عمق شخم یکسان </a:t>
            </a:r>
            <a:endParaRPr lang="en-US" sz="1200" b="1" dirty="0" smtClean="0"/>
          </a:p>
          <a:p>
            <a:pPr lvl="0" algn="r" rtl="1"/>
            <a:r>
              <a:rPr lang="fa-IR" sz="1200" b="1" dirty="0" smtClean="0"/>
              <a:t>عدم تولید نخود کبود یا سبز بدلیل رشد یکسان بوته ها </a:t>
            </a:r>
            <a:r>
              <a:rPr lang="ar-SA" sz="1200" b="1" dirty="0" smtClean="0"/>
              <a:t>و سایز درشت و با کیفیت محصول  </a:t>
            </a:r>
            <a:endParaRPr lang="en-US" sz="1200" b="1" dirty="0" smtClean="0"/>
          </a:p>
          <a:p>
            <a:pPr lvl="0" algn="r" rtl="1"/>
            <a:r>
              <a:rPr lang="fa-IR" sz="1200" b="1" dirty="0" smtClean="0"/>
              <a:t>افزایش قدرت باروری و چند برابری محصول بدلیل کشت استاندارد و فواصل قابل تنظیم طولی و عرضی بین بوته ها</a:t>
            </a:r>
            <a:r>
              <a:rPr lang="en-US" sz="1200" b="1" dirty="0" smtClean="0"/>
              <a:t> </a:t>
            </a:r>
          </a:p>
          <a:p>
            <a:pPr lvl="0" algn="r" rtl="1"/>
            <a:r>
              <a:rPr lang="fa-IR" sz="1200" b="1" dirty="0" smtClean="0"/>
              <a:t>استفاده همزمان از کود مایع یا جامد</a:t>
            </a:r>
          </a:p>
          <a:p>
            <a:pPr lvl="0" algn="r" rtl="1"/>
            <a:endParaRPr lang="en-US" sz="900" b="1" dirty="0" smtClean="0"/>
          </a:p>
          <a:p>
            <a:pPr algn="r" rtl="1">
              <a:buNone/>
            </a:pPr>
            <a:r>
              <a:rPr lang="fa-IR" sz="1400" b="1" dirty="0" smtClean="0"/>
              <a:t>         </a:t>
            </a:r>
            <a:r>
              <a:rPr lang="fa-IR" sz="1400" b="1" u="sng" dirty="0" smtClean="0"/>
              <a:t>مزایای دستگاه در مرحله داشت: </a:t>
            </a:r>
          </a:p>
          <a:p>
            <a:pPr algn="r" rtl="1">
              <a:buNone/>
            </a:pPr>
            <a:endParaRPr lang="en-US" sz="1300" b="1" dirty="0" smtClean="0"/>
          </a:p>
          <a:p>
            <a:pPr lvl="0" algn="r" rtl="1"/>
            <a:r>
              <a:rPr lang="ar-SA" sz="1300" b="1" dirty="0" smtClean="0"/>
              <a:t>کاهش رشد علف های هرز بدلیل همپوشانی سطح بستر خاک توسط بوته ها </a:t>
            </a:r>
            <a:endParaRPr lang="en-US" sz="1300" b="1" dirty="0" smtClean="0"/>
          </a:p>
          <a:p>
            <a:pPr lvl="0" algn="r" rtl="1"/>
            <a:r>
              <a:rPr lang="ar-SA" sz="1300" b="1" dirty="0" smtClean="0"/>
              <a:t> حذف سموم شیمیایی و تولید محصول سالم</a:t>
            </a:r>
            <a:endParaRPr lang="en-US" sz="1300" b="1" dirty="0" smtClean="0"/>
          </a:p>
          <a:p>
            <a:pPr lvl="0" algn="r" rtl="1"/>
            <a:r>
              <a:rPr lang="fa-IR" sz="1300" b="1" dirty="0" smtClean="0"/>
              <a:t>حذف نیروی انسانی و کاهش هزینه ، زمان و صرفه اقتصادی </a:t>
            </a:r>
            <a:endParaRPr lang="en-US" sz="1300" b="1" dirty="0" smtClean="0"/>
          </a:p>
          <a:p>
            <a:pPr lvl="0" algn="r" rtl="1"/>
            <a:r>
              <a:rPr lang="fa-IR" sz="1300" b="1" dirty="0" smtClean="0"/>
              <a:t>از بین بردن تمامی علف های هرز وخاک دهی پای بوته ها و انجام سله شکنی خاک که باعث افزایش قدرت بوته ها و افزایش محصول می شود</a:t>
            </a:r>
            <a:endParaRPr lang="en-US" sz="1300" b="1" dirty="0" smtClean="0"/>
          </a:p>
          <a:p>
            <a:pPr lvl="0" algn="r" rtl="1"/>
            <a:r>
              <a:rPr lang="fa-IR" sz="1300" b="1" dirty="0" smtClean="0"/>
              <a:t>جلوگیری از اتلاف بوته ها در مراحل داشت و دفع آفت در زمان محلول پاشی</a:t>
            </a:r>
            <a:endParaRPr lang="en-US" sz="1300" b="1" dirty="0" smtClean="0"/>
          </a:p>
          <a:p>
            <a:pPr lvl="0" algn="r" rtl="1"/>
            <a:r>
              <a:rPr lang="fa-IR" sz="1300" b="1" dirty="0" smtClean="0"/>
              <a:t>عدم نیاز به آماده سازی زمین برای کشت محصول بعدی </a:t>
            </a:r>
            <a:r>
              <a:rPr lang="ar-SA" sz="1300" b="1" dirty="0" smtClean="0"/>
              <a:t>بدلیل مناسب بودن و هموار بودن زمین که علاوه بر کاهش هزینه از تردد بیش از حد ماشین الات به داخل زمین جلوگیری می کند</a:t>
            </a:r>
            <a:endParaRPr lang="en-US" sz="1300" b="1" dirty="0" smtClean="0"/>
          </a:p>
          <a:p>
            <a:pPr lvl="0" algn="r" rtl="1"/>
            <a:endParaRPr lang="en-US" dirty="0" smtClean="0"/>
          </a:p>
        </p:txBody>
      </p:sp>
      <p:pic>
        <p:nvPicPr>
          <p:cNvPr id="3074" name="Picture 2" descr="C:\Users\Arash\Desktop\New folder\IMG_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38500"/>
            <a:ext cx="2667000" cy="1943100"/>
          </a:xfrm>
          <a:prstGeom prst="rect">
            <a:avLst/>
          </a:prstGeom>
          <a:noFill/>
        </p:spPr>
      </p:pic>
      <p:pic>
        <p:nvPicPr>
          <p:cNvPr id="3078" name="Picture 6" descr="C:\Users\Arash\Desktop\IMG_3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0395"/>
            <a:ext cx="2590800" cy="1549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/>
              <a:t>فعالیتهای انجام شده جهت تبلیغات وترویج دستگاه </a:t>
            </a:r>
            <a:endParaRPr lang="en-US" dirty="0"/>
          </a:p>
        </p:txBody>
      </p:sp>
      <p:pic>
        <p:nvPicPr>
          <p:cNvPr id="9218" name="Picture 2" descr="C:\Users\Arash\Desktop\تصاویرسمینارکرند سال92\IMG_3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21909">
            <a:off x="251442" y="4168322"/>
            <a:ext cx="2895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0" y="12192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برگزاری سمینار در شهرستان دالاهو</a:t>
            </a:r>
          </a:p>
          <a:p>
            <a:pPr algn="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گردهمایی وسمینار در شهرستان روانسر</a:t>
            </a:r>
          </a:p>
          <a:p>
            <a:pPr algn="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گردهمایی کشاورزان وجهاد کشاورزی استان کردستان</a:t>
            </a:r>
          </a:p>
          <a:p>
            <a:pPr algn="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گردهمایی وسمینار استان لرستان</a:t>
            </a:r>
          </a:p>
          <a:p>
            <a:pPr algn="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بازدید هیات ترکی از مزارع</a:t>
            </a:r>
          </a:p>
          <a:p>
            <a:pPr algn="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بازدید مسولین وکارشناسان مرکز توسعه مکانیزاسیون</a:t>
            </a:r>
          </a:p>
        </p:txBody>
      </p:sp>
      <p:pic>
        <p:nvPicPr>
          <p:cNvPr id="9219" name="Picture 3" descr="C:\Users\Arash\Desktop\تصاویرسمینارکرند سال92\IMG_3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49438">
            <a:off x="400979" y="1909394"/>
            <a:ext cx="1936340" cy="197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rash\Desktop\IMG_0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802">
            <a:off x="6103678" y="3778166"/>
            <a:ext cx="2590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E:\شخصی خونوادگی\moradi\عکسهای گوشی\عکس۰۱۰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3302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D:\بازدید هیات ترک سال 93\IMG_3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5551">
            <a:off x="2204547" y="2111159"/>
            <a:ext cx="2057400" cy="21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D:\بازدید هیات ترک سال 93\IMG_39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124200"/>
            <a:ext cx="2133600" cy="136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مراحل ونحوه تولید محصول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z="2400" dirty="0" smtClean="0"/>
              <a:t>- تامین مواد اولیه از تهران واصفهان</a:t>
            </a:r>
          </a:p>
          <a:p>
            <a:pPr algn="r" rtl="1">
              <a:buFontTx/>
              <a:buChar char="-"/>
            </a:pPr>
            <a:r>
              <a:rPr lang="fa-IR" sz="2400" dirty="0" smtClean="0"/>
              <a:t>سفارش وساخت مدلها در شرکتهای ومکانهای مدل سازی تخصصی </a:t>
            </a:r>
          </a:p>
          <a:p>
            <a:pPr algn="r" rtl="1">
              <a:buFontTx/>
              <a:buChar char="-"/>
            </a:pPr>
            <a:r>
              <a:rPr lang="fa-IR" sz="2400" dirty="0" smtClean="0"/>
              <a:t>سفارش قطعات موردنیاز تولید در اصفهان</a:t>
            </a:r>
          </a:p>
          <a:p>
            <a:pPr algn="r" rtl="1">
              <a:buFontTx/>
              <a:buChar char="-"/>
            </a:pPr>
            <a:r>
              <a:rPr lang="fa-IR" sz="2400" dirty="0" smtClean="0"/>
              <a:t>ساخت ومونتاژدرکارگاه </a:t>
            </a:r>
          </a:p>
          <a:p>
            <a:pPr algn="r" rtl="1">
              <a:buFontTx/>
              <a:buChar char="-"/>
            </a:pPr>
            <a:endParaRPr lang="en-US" dirty="0"/>
          </a:p>
        </p:txBody>
      </p:sp>
      <p:pic>
        <p:nvPicPr>
          <p:cNvPr id="1027" name="Picture 3" descr="C:\Users\Arash\Desktop\126___12\IMG_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814" y="3581400"/>
            <a:ext cx="4385186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Arash\Desktop\126___12\IMG_4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724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دستاوردها وافتخارات طرح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1200" b="1" dirty="0" smtClean="0"/>
              <a:t>برتر برترین ها در جشنواره ملی حضرت علی اکبر-</a:t>
            </a:r>
            <a:endParaRPr lang="en-US" sz="1200" b="1" dirty="0" smtClean="0"/>
          </a:p>
          <a:p>
            <a:pPr algn="r" rtl="1"/>
            <a:r>
              <a:rPr lang="fa-IR" sz="1200" b="1" dirty="0" smtClean="0"/>
              <a:t>جوان کشاورز وروستایی برگزیده ملی </a:t>
            </a:r>
            <a:endParaRPr lang="en-US" sz="1200" b="1" dirty="0" smtClean="0"/>
          </a:p>
          <a:p>
            <a:pPr algn="r" rtl="1"/>
            <a:r>
              <a:rPr lang="fa-IR" sz="1200" b="1" dirty="0" smtClean="0"/>
              <a:t>–پژوهشگر برتراستان –</a:t>
            </a:r>
            <a:endParaRPr lang="en-US" sz="1200" b="1" dirty="0" smtClean="0"/>
          </a:p>
          <a:p>
            <a:pPr algn="r" rtl="1"/>
            <a:r>
              <a:rPr lang="fa-IR" sz="1200" b="1" dirty="0" smtClean="0"/>
              <a:t>کارآفرین برتر استان –</a:t>
            </a:r>
            <a:endParaRPr lang="en-US" sz="1200" b="1" dirty="0" smtClean="0"/>
          </a:p>
          <a:p>
            <a:pPr algn="r" rtl="1"/>
            <a:r>
              <a:rPr lang="fa-IR" sz="1200" b="1" dirty="0" smtClean="0"/>
              <a:t>برگزیده جشنواره فن آفرینی زاگرس استان کردستان-</a:t>
            </a:r>
            <a:endParaRPr lang="en-US" sz="1200" b="1" dirty="0" smtClean="0"/>
          </a:p>
          <a:p>
            <a:pPr algn="r" rtl="1"/>
            <a:r>
              <a:rPr lang="fa-IR" sz="1200" b="1" dirty="0" smtClean="0"/>
              <a:t>دارای ثبت اختراع –</a:t>
            </a:r>
            <a:endParaRPr lang="en-US" sz="1200" b="1" dirty="0" smtClean="0"/>
          </a:p>
          <a:p>
            <a:pPr algn="r" rtl="1"/>
            <a:r>
              <a:rPr lang="fa-IR" sz="1200" b="1" dirty="0" smtClean="0"/>
              <a:t>عضو بنیاد نخبگان-عضو پارک علم وفناوری-</a:t>
            </a:r>
          </a:p>
          <a:p>
            <a:pPr algn="r" rtl="1"/>
            <a:r>
              <a:rPr lang="fa-IR" sz="1200" b="1" dirty="0" smtClean="0"/>
              <a:t>دارای تاییده گزارش آزمون از مرکز توسعه مکانیزاسیون وزارت جهاد کشاورزی</a:t>
            </a:r>
            <a:endParaRPr lang="en-US" sz="1200" b="1" dirty="0" smtClean="0"/>
          </a:p>
        </p:txBody>
      </p:sp>
      <p:pic>
        <p:nvPicPr>
          <p:cNvPr id="1026" name="Picture 2" descr="C:\Users\Arash\Desktop\bardas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4752">
            <a:off x="201495" y="1121329"/>
            <a:ext cx="1298575" cy="1816100"/>
          </a:xfrm>
          <a:prstGeom prst="rect">
            <a:avLst/>
          </a:prstGeom>
          <a:noFill/>
        </p:spPr>
      </p:pic>
      <p:pic>
        <p:nvPicPr>
          <p:cNvPr id="1027" name="Picture 3" descr="C:\Users\Arash\Desktop\das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5943">
            <a:off x="770683" y="1371321"/>
            <a:ext cx="1308696" cy="1813301"/>
          </a:xfrm>
          <a:prstGeom prst="rect">
            <a:avLst/>
          </a:prstGeom>
          <a:noFill/>
        </p:spPr>
      </p:pic>
      <p:pic>
        <p:nvPicPr>
          <p:cNvPr id="1028" name="Picture 4" descr="C:\Users\Arash\Desktop\اسکن مدارک\karan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4353">
            <a:off x="1431113" y="1811760"/>
            <a:ext cx="1217044" cy="1700928"/>
          </a:xfrm>
          <a:prstGeom prst="rect">
            <a:avLst/>
          </a:prstGeom>
          <a:noFill/>
        </p:spPr>
      </p:pic>
      <p:pic>
        <p:nvPicPr>
          <p:cNvPr id="1029" name="Picture 5" descr="C:\Users\Arash\Desktop\Copy (2) of Picture 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95288">
            <a:off x="1004027" y="4855081"/>
            <a:ext cx="1163637" cy="817563"/>
          </a:xfrm>
          <a:prstGeom prst="rect">
            <a:avLst/>
          </a:prstGeom>
          <a:noFill/>
        </p:spPr>
      </p:pic>
      <p:pic>
        <p:nvPicPr>
          <p:cNvPr id="1030" name="Picture 6" descr="C:\Users\Arash\Desktop\Picture 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18039">
            <a:off x="331493" y="4900014"/>
            <a:ext cx="1085850" cy="798513"/>
          </a:xfrm>
          <a:prstGeom prst="rect">
            <a:avLst/>
          </a:prstGeom>
          <a:noFill/>
        </p:spPr>
      </p:pic>
      <p:pic>
        <p:nvPicPr>
          <p:cNvPr id="1031" name="Picture 7" descr="C:\Users\Arash\Desktop\Picture 0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096768">
            <a:off x="328649" y="5831771"/>
            <a:ext cx="1066800" cy="774700"/>
          </a:xfrm>
          <a:prstGeom prst="rect">
            <a:avLst/>
          </a:prstGeom>
          <a:noFill/>
        </p:spPr>
      </p:pic>
      <p:pic>
        <p:nvPicPr>
          <p:cNvPr id="1032" name="Picture 8" descr="C:\Users\Arash\Desktop\Copy (2) of Picture 0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27197">
            <a:off x="10089" y="3978708"/>
            <a:ext cx="1066800" cy="774700"/>
          </a:xfrm>
          <a:prstGeom prst="rect">
            <a:avLst/>
          </a:prstGeom>
          <a:noFill/>
        </p:spPr>
      </p:pic>
      <p:pic>
        <p:nvPicPr>
          <p:cNvPr id="1033" name="Picture 9" descr="C:\Users\Arash\Desktop\Picture 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110388">
            <a:off x="1386832" y="3858583"/>
            <a:ext cx="1152525" cy="817563"/>
          </a:xfrm>
          <a:prstGeom prst="rect">
            <a:avLst/>
          </a:prstGeom>
          <a:noFill/>
        </p:spPr>
      </p:pic>
      <p:pic>
        <p:nvPicPr>
          <p:cNvPr id="1034" name="Picture 10" descr="C:\Users\Arash\Desktop\Copy of Copy of Picture 0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22774">
            <a:off x="772569" y="3902748"/>
            <a:ext cx="1066800" cy="774700"/>
          </a:xfrm>
          <a:prstGeom prst="rect">
            <a:avLst/>
          </a:prstGeom>
          <a:noFill/>
        </p:spPr>
      </p:pic>
      <p:pic>
        <p:nvPicPr>
          <p:cNvPr id="1035" name="Picture 11" descr="C:\Users\Arash\Desktop\Copy of Copy of Picture 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94212">
            <a:off x="1004148" y="5757306"/>
            <a:ext cx="1163637" cy="817563"/>
          </a:xfrm>
          <a:prstGeom prst="rect">
            <a:avLst/>
          </a:prstGeom>
          <a:noFill/>
        </p:spPr>
      </p:pic>
      <p:pic>
        <p:nvPicPr>
          <p:cNvPr id="1036" name="Picture 12" descr="C:\Users\Arash\Desktop\Picture 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83047">
            <a:off x="1767408" y="4855662"/>
            <a:ext cx="1163637" cy="817563"/>
          </a:xfrm>
          <a:prstGeom prst="rect">
            <a:avLst/>
          </a:prstGeom>
          <a:noFill/>
        </p:spPr>
      </p:pic>
      <p:pic>
        <p:nvPicPr>
          <p:cNvPr id="1037" name="Picture 13" descr="C:\Users\Arash\Desktop\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3657600"/>
            <a:ext cx="2059600" cy="2743200"/>
          </a:xfrm>
          <a:prstGeom prst="rect">
            <a:avLst/>
          </a:prstGeom>
          <a:noFill/>
        </p:spPr>
      </p:pic>
      <p:pic>
        <p:nvPicPr>
          <p:cNvPr id="1038" name="Picture 14" descr="C:\Users\Arash\Desktop\Copy of Picture 0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6170">
            <a:off x="2543484" y="5573160"/>
            <a:ext cx="1066800" cy="774700"/>
          </a:xfrm>
          <a:prstGeom prst="rect">
            <a:avLst/>
          </a:prstGeom>
          <a:noFill/>
        </p:spPr>
      </p:pic>
      <p:pic>
        <p:nvPicPr>
          <p:cNvPr id="1039" name="Picture 15" descr="C:\Users\Arash\Desktop\Copy of Picture 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32567">
            <a:off x="1773023" y="5754477"/>
            <a:ext cx="1163637" cy="817563"/>
          </a:xfrm>
          <a:prstGeom prst="rect">
            <a:avLst/>
          </a:prstGeom>
          <a:noFill/>
        </p:spPr>
      </p:pic>
      <p:pic>
        <p:nvPicPr>
          <p:cNvPr id="1040" name="Picture 16" descr="C:\Users\Arash\Desktop\پارک علم و فناوري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4067733" y="3399869"/>
            <a:ext cx="1752601" cy="2725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میزان هزینه ها تابه امروز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1066799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fa-IR" dirty="0" smtClean="0"/>
              <a:t>تاکنون حدود </a:t>
            </a:r>
            <a:r>
              <a:rPr lang="fa-IR" u="sng" dirty="0" smtClean="0"/>
              <a:t>130</a:t>
            </a:r>
            <a:r>
              <a:rPr lang="fa-IR" dirty="0" smtClean="0"/>
              <a:t> میلیون تومان جهت پیشرفت پروژه شرکت  هزینه</a:t>
            </a:r>
          </a:p>
          <a:p>
            <a:pPr algn="r">
              <a:buNone/>
            </a:pPr>
            <a:r>
              <a:rPr lang="fa-IR" dirty="0" smtClean="0"/>
              <a:t>کرده است</a:t>
            </a:r>
            <a:endParaRPr lang="en-US" dirty="0"/>
          </a:p>
        </p:txBody>
      </p:sp>
      <p:pic>
        <p:nvPicPr>
          <p:cNvPr id="3074" name="Picture 2" descr="C:\Users\Arash\Desktop\New folder\126___12\IMG_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336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rash\Desktop\New folder\126___12\IMG_4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72000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rash\Desktop\New folder\126___12\IMG_5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953000"/>
            <a:ext cx="20574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rash\Desktop\New folder\سایت زمکان\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244811"/>
            <a:ext cx="2133600" cy="161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جشنواره ها\جشنواره جوان برتر\IMG_1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124200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Arash\Desktop\تصاویری برای مشتری\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362200"/>
            <a:ext cx="26860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میزان فروش تابحال وپیشبینی سال جاری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-فروش این دستگاه از اواخرسال 93 شروع ومنجر به فروش</a:t>
            </a:r>
          </a:p>
          <a:p>
            <a:pPr algn="r" rtl="1">
              <a:buNone/>
            </a:pPr>
            <a:r>
              <a:rPr lang="fa-IR" dirty="0" smtClean="0"/>
              <a:t>-6مورد عقد قرارداد قطعی</a:t>
            </a:r>
          </a:p>
          <a:p>
            <a:pPr algn="r" rtl="1">
              <a:buNone/>
            </a:pPr>
            <a:r>
              <a:rPr lang="fa-IR" dirty="0" smtClean="0"/>
              <a:t>-در سال 94 باتوجه </a:t>
            </a:r>
            <a:r>
              <a:rPr lang="fa-IR" smtClean="0"/>
              <a:t>به </a:t>
            </a:r>
            <a:r>
              <a:rPr lang="fa-IR" smtClean="0"/>
              <a:t>فعالیتهای </a:t>
            </a:r>
            <a:r>
              <a:rPr lang="fa-IR" dirty="0" smtClean="0"/>
              <a:t>بازاریابی وبررسی بازار،پیشبینی فروش حداقل 150 عدد شده است </a:t>
            </a:r>
          </a:p>
          <a:p>
            <a:pPr algn="r" rtl="1">
              <a:buNone/>
            </a:pPr>
            <a:r>
              <a:rPr lang="fa-IR" dirty="0" smtClean="0"/>
              <a:t>-تابحال پیش فاکتور حدود 25 مورد صادر ویا در دست اقدام میباشد</a:t>
            </a:r>
            <a:endParaRPr lang="en-US" dirty="0"/>
          </a:p>
        </p:txBody>
      </p:sp>
      <p:pic>
        <p:nvPicPr>
          <p:cNvPr id="4" name="Picture 6" descr="C:\Users\Arash\Desktop\New folder\سایت زمکان\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2743200" cy="2289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8" name="Picture 2" descr="C:\Users\Arash\Desktop\تصاویری برای مشتری\تصاویروفیلم جدید شرکت\New folder (2)\IMG_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648200"/>
            <a:ext cx="41910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864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چشم انداز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/>
              <a:t>در آینده نزدیک پروژه تولید دستگاه برداشت که قسمتی مهم وارزشمند از طرح است شروع خواهد شد</a:t>
            </a:r>
          </a:p>
          <a:p>
            <a:pPr algn="r" rtl="1"/>
            <a:r>
              <a:rPr lang="fa-IR" sz="2000" dirty="0" smtClean="0"/>
              <a:t>درصورت توانایی تولید در تعداد بالاتر از بازار داخل کشور وارد مذاکره با مشتریان عراقی که قبلا پیشنهاد خرید داده اند شده وعقد قرارداد خواهیم نمود</a:t>
            </a:r>
            <a:endParaRPr lang="en-US" sz="2000" dirty="0"/>
          </a:p>
        </p:txBody>
      </p:sp>
      <p:pic>
        <p:nvPicPr>
          <p:cNvPr id="5124" name="Picture 4" descr="C:\Users\Arash\Desktop\تصاویری برای مشتری\تصاویروفیلم جدید شرکت\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2126"/>
            <a:ext cx="4800600" cy="334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Arash\Desktop\SDC10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4191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شرکت (دانش بنیان)رفاه صنعت دالاهو</a:t>
            </a:r>
            <a:br>
              <a:rPr lang="fa-IR" sz="3600" b="1" dirty="0">
                <a:cs typeface="B Nazanin" panose="00000400000000000000" pitchFamily="2" charset="-78"/>
              </a:rPr>
            </a:br>
            <a:r>
              <a:rPr lang="fa-IR" sz="3600" b="1" dirty="0">
                <a:cs typeface="B Nazanin" panose="00000400000000000000" pitchFamily="2" charset="-78"/>
              </a:rPr>
              <a:t>ثبت 1494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953000" cy="1295400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اولین طراح و تولید کننده ادوات کشت نخود دیم بصورت کاملا مکانیزه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دستگاه ترکیبی کارنده و داشت نخود دیم(کارنوک)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دستگاه برداشت نخود دیم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Arash\Desktop\IMG_3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1"/>
            <a:ext cx="4191000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rash\Desktop\تصاویری برای مشتری\carnook\IMG_4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2438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rash\Desktop\تصاویری برای مشتری\carnook\SDC1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800600"/>
            <a:ext cx="228600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rash\Desktop\تصاویری برای مشتری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7244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rash\Desktop\تصاویری برای مشتری\carnook\1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724400"/>
            <a:ext cx="2362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ریشه نخودسال92\IMG_15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819400"/>
            <a:ext cx="4419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754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/>
              <a:t>تاثیرات مثبت طرح برای منطقه بویژه شهرستان محروم دالاهووپتانسیل بسیار قوی تولید نخود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r" rtl="1"/>
            <a:r>
              <a:rPr lang="fa-IR" sz="2000" dirty="0" smtClean="0"/>
              <a:t>باتوجه به اینکه این طرح در شهرستانی محروم فعال ،در نتیجه میتواند ازنظر اشتغال زایی در سطح شهرستان بسیار ارزشمند باشد</a:t>
            </a:r>
          </a:p>
          <a:p>
            <a:pPr algn="r" rtl="1"/>
            <a:r>
              <a:rPr lang="fa-IR" sz="2000" dirty="0" smtClean="0"/>
              <a:t>باتوجه به نزدیکی بسیار به بازارچه های مرزی عراق وبازار عراق ونیاز آنها به این محصول موقعیت بسیار مناسبی جهت صادرات را خواهد داشت </a:t>
            </a:r>
          </a:p>
          <a:p>
            <a:pPr algn="r" rtl="1"/>
            <a:r>
              <a:rPr lang="fa-IR" sz="2000" dirty="0" smtClean="0"/>
              <a:t>باتوجه به وسیع بودن کشاورزی منطقه غرب کشور در تولید محصولات دیم  ونبود کارگاه توانمند وفناوردر این زمینه واستان ،شرکت میتواند تاثیر مثبت وارزشمندی را ایفا کند</a:t>
            </a:r>
          </a:p>
          <a:p>
            <a:pPr algn="r" rtl="1"/>
            <a:r>
              <a:rPr lang="fa-IR" sz="2000" dirty="0" smtClean="0"/>
              <a:t>سطح اراضی زیر کشت نخود کشور 700000هکتار میباشد </a:t>
            </a:r>
          </a:p>
          <a:p>
            <a:pPr algn="r" rtl="1"/>
            <a:r>
              <a:rPr lang="fa-IR" sz="2000" dirty="0" smtClean="0"/>
              <a:t>کرمانشاه رتبه اول نخود کاری کشور را دارا میباشد</a:t>
            </a:r>
          </a:p>
          <a:p>
            <a:pPr algn="r" rtl="1"/>
            <a:r>
              <a:rPr lang="fa-IR" sz="2000" dirty="0" smtClean="0"/>
              <a:t>تاثیر قابل توجه در بخش صادرات غیر نفتی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موارد نیاز به سرمایه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 توجه به دردست اقدام بودن دستگاه برداشت واهمیت آن ساخت وراه اندازی ،نیازمند نقدینگی میباشد</a:t>
            </a:r>
          </a:p>
          <a:p>
            <a:pPr algn="r" rtl="1"/>
            <a:r>
              <a:rPr lang="fa-IR" dirty="0" smtClean="0"/>
              <a:t>جهت توسه وتوانمندی در تولید بطوری که بتوان جوابگوی بازار پیشبینی شده بود حتما باید سرمایه مناسب تامین گردد</a:t>
            </a:r>
          </a:p>
          <a:p>
            <a:pPr algn="r" rtl="1"/>
            <a:r>
              <a:rPr lang="fa-IR" dirty="0" smtClean="0"/>
              <a:t>تولید تعداد پیشبینی شده نیازمند کارگاه وسیعتر وبزرگتر میباشد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52400"/>
            <a:ext cx="4343400" cy="9905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2000" dirty="0" smtClean="0"/>
              <a:t>زمان شروع بکار شرکت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838200"/>
          </a:xfrm>
        </p:spPr>
        <p:txBody>
          <a:bodyPr>
            <a:normAutofit/>
          </a:bodyPr>
          <a:lstStyle/>
          <a:p>
            <a:r>
              <a:rPr lang="fa-IR" sz="1800" dirty="0" smtClean="0">
                <a:solidFill>
                  <a:schemeClr val="tx1"/>
                </a:solidFill>
              </a:rPr>
              <a:t>مراحل تحقیق را آرش مرادی از سال 86 شروع وسال 89 ثبت اختراع ودر سال 90بانمونه اولیه وهمکاری پژمان حسینی به پارک علم وفناوری ورود پیدا کرده است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rash\Desktop\IMG_1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962400" cy="4463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نمونه ساخته شده سال 1390</a:t>
            </a:r>
            <a:endParaRPr lang="en-US" dirty="0"/>
          </a:p>
        </p:txBody>
      </p:sp>
      <p:pic>
        <p:nvPicPr>
          <p:cNvPr id="1026" name="Picture 2" descr="C:\Users\Arash\Desktop\عکس دستگاه سال92\P1320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5280121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rash\Desktop\IMG_1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3581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5541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/>
              <a:t>نمونه ساخته شده سال 1391</a:t>
            </a:r>
            <a:endParaRPr lang="en-US" dirty="0"/>
          </a:p>
        </p:txBody>
      </p:sp>
      <p:pic>
        <p:nvPicPr>
          <p:cNvPr id="2050" name="Picture 2" descr="C:\Users\Arash\Desktop\عکس دستگاه سال92\5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81600" y="4267200"/>
            <a:ext cx="3810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rash\Desktop\New folder\عکس۰۰۱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51054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2362200"/>
            <a:ext cx="3962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حضور در نمایشگاه علم تا عمل سال 1391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401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نمونه ساخته شده سال 1392</a:t>
            </a:r>
            <a:endParaRPr lang="en-US" dirty="0"/>
          </a:p>
        </p:txBody>
      </p:sp>
      <p:pic>
        <p:nvPicPr>
          <p:cNvPr id="4101" name="Picture 5" descr="C:\Users\Arash\Desktop\نمايشگاه تهران\همایش اسلام اباد\IMG_1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0"/>
            <a:ext cx="5043055" cy="4267200"/>
          </a:xfrm>
          <a:prstGeom prst="rect">
            <a:avLst/>
          </a:prstGeom>
          <a:noFill/>
        </p:spPr>
      </p:pic>
      <p:pic>
        <p:nvPicPr>
          <p:cNvPr id="4100" name="Picture 4" descr="C:\Users\Arash\Desktop\IMG_1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962400"/>
            <a:ext cx="38862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05400" y="1981200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حضور در همایش نقش پارک علم وفناوری در توسعه شهرستان (اردیبهشت 92 اسلام آباد غرب)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نمونه های ساخته شده درسالهای93 و94</a:t>
            </a:r>
            <a:endParaRPr lang="en-US" dirty="0"/>
          </a:p>
        </p:txBody>
      </p:sp>
      <p:pic>
        <p:nvPicPr>
          <p:cNvPr id="5122" name="Picture 2" descr="C:\Users\Arash\Desktop\IMG_3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3600" y="2133600"/>
            <a:ext cx="3200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D:\عکس دستگاه سال 93 جوهر\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6019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rash\Desktop\IMG_3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3124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19800" y="1524000"/>
            <a:ext cx="3124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حضور در جشنواره علم تا عمل سال 92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نمونه </a:t>
            </a:r>
            <a:r>
              <a:rPr lang="fa-IR" dirty="0" smtClean="0"/>
              <a:t>تولید </a:t>
            </a:r>
            <a:r>
              <a:rPr lang="fa-IR" dirty="0" smtClean="0"/>
              <a:t>انبوه ووارد شده به بازار</a:t>
            </a:r>
            <a:endParaRPr lang="en-US" dirty="0"/>
          </a:p>
        </p:txBody>
      </p:sp>
      <p:pic>
        <p:nvPicPr>
          <p:cNvPr id="6146" name="Picture 2" descr="D:\عکس دستگاه سال 93 جوهر\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5400" y="1659981"/>
            <a:ext cx="6253200" cy="440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ضرورت اجرای این طرح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1600" b="1" dirty="0" smtClean="0"/>
              <a:t>1-نیاز مبرم کشاورزی دیم ازروش سنتی تغییر به مکانیزه از نظر افزایش میزان تولید وکاهش هزینه تمام شده</a:t>
            </a:r>
            <a:endParaRPr lang="en-US" sz="1600" b="1" dirty="0" smtClean="0"/>
          </a:p>
          <a:p>
            <a:pPr algn="r" rtl="1"/>
            <a:r>
              <a:rPr lang="fa-IR" sz="1600" b="1" dirty="0" smtClean="0"/>
              <a:t>2-وجود موانع ومشکلات بسیار جدی در روش سنتی </a:t>
            </a:r>
            <a:endParaRPr lang="en-US" sz="1600" b="1" dirty="0" smtClean="0"/>
          </a:p>
          <a:p>
            <a:pPr algn="r" rtl="1"/>
            <a:r>
              <a:rPr lang="fa-IR" sz="1600" b="1" dirty="0" smtClean="0"/>
              <a:t>3-حفظ تناوب کشتی وتوانایی تولید گندم </a:t>
            </a:r>
            <a:endParaRPr lang="en-US" sz="1600" b="1" dirty="0" smtClean="0"/>
          </a:p>
          <a:p>
            <a:pPr algn="r" rtl="1"/>
            <a:r>
              <a:rPr lang="fa-IR" sz="1600" b="1" dirty="0" smtClean="0"/>
              <a:t>4-افزایش محصول ودرامد کشاورزان دیم کار </a:t>
            </a:r>
            <a:endParaRPr lang="en-US" sz="1600" b="1" dirty="0" smtClean="0"/>
          </a:p>
          <a:p>
            <a:pPr algn="r" rtl="1"/>
            <a:r>
              <a:rPr lang="fa-IR" sz="1600" b="1" dirty="0" smtClean="0"/>
              <a:t>5-حذف هزینه های اضافی</a:t>
            </a:r>
          </a:p>
          <a:p>
            <a:pPr algn="r" rtl="1"/>
            <a:r>
              <a:rPr lang="fa-IR" sz="1600" b="1" dirty="0" smtClean="0"/>
              <a:t>6-اهمیت بسیار بالاووسیع بودن اراضی محصول نخود</a:t>
            </a:r>
          </a:p>
          <a:p>
            <a:pPr algn="r" rtl="1"/>
            <a:r>
              <a:rPr lang="fa-IR" sz="1600" b="1" dirty="0" smtClean="0"/>
              <a:t>7-رتبه اول نخودکاری استان کرمانشاه </a:t>
            </a:r>
          </a:p>
          <a:p>
            <a:pPr algn="r" rtl="1"/>
            <a:r>
              <a:rPr lang="fa-IR" sz="1600" b="1" dirty="0" smtClean="0"/>
              <a:t>8-محصول نخودیک محصولی میباشد که بعنوان یک محصول صادراتی ازاهمیت ویژه ای برای کشور برخوردار است</a:t>
            </a:r>
            <a:endParaRPr lang="en-US" sz="1600" b="1" dirty="0" smtClean="0"/>
          </a:p>
          <a:p>
            <a:endParaRPr lang="en-US" dirty="0"/>
          </a:p>
        </p:txBody>
      </p:sp>
      <p:pic>
        <p:nvPicPr>
          <p:cNvPr id="2051" name="Picture 3" descr="C:\Users\Arash\Desktop\New folder\IMG_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3200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عکس نخود سال91\عكس نخودسال91\سطح سبزینه بعد از عمل داشت91\DSC01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43450"/>
            <a:ext cx="26670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عکس نخود برج 3سال93اسد\IMG_4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67200"/>
            <a:ext cx="32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864</Words>
  <Application>Microsoft Office PowerPoint</Application>
  <PresentationFormat>On-screen Show (4:3)</PresentationFormat>
  <Paragraphs>98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بسم الله الرحمن الرحیم</vt:lpstr>
      <vt:lpstr>شرکت (دانش بنیان)رفاه صنعت دالاهو ثبت 1494</vt:lpstr>
      <vt:lpstr>زمان شروع بکار شرکت</vt:lpstr>
      <vt:lpstr>نمونه ساخته شده سال 1390</vt:lpstr>
      <vt:lpstr>نمونه ساخته شده سال 1391</vt:lpstr>
      <vt:lpstr>نمونه ساخته شده سال 1392</vt:lpstr>
      <vt:lpstr>نمونه های ساخته شده درسالهای93 و94</vt:lpstr>
      <vt:lpstr>نمونه تولید انبوه ووارد شده به بازار</vt:lpstr>
      <vt:lpstr>ضرورت اجرای این طرح</vt:lpstr>
      <vt:lpstr>مقایسه ای تصویری از عملکرد دستگاه نسبت به روش سنتی بصورت زمین شاهد</vt:lpstr>
      <vt:lpstr>Slide 11</vt:lpstr>
      <vt:lpstr>تصاویری از انجام مراحل داشت توسط دستگاه</vt:lpstr>
      <vt:lpstr>carnook مزایای دستگاه ترکیبی </vt:lpstr>
      <vt:lpstr>فعالیتهای انجام شده جهت تبلیغات وترویج دستگاه </vt:lpstr>
      <vt:lpstr>مراحل ونحوه تولید محصول</vt:lpstr>
      <vt:lpstr>دستاوردها وافتخارات طرح</vt:lpstr>
      <vt:lpstr>میزان هزینه ها تابه امروز</vt:lpstr>
      <vt:lpstr>میزان فروش تابحال وپیشبینی سال جاری </vt:lpstr>
      <vt:lpstr>چشم انداز</vt:lpstr>
      <vt:lpstr>تاثیرات مثبت طرح برای منطقه بویژه شهرستان محروم دالاهووپتانسیل بسیار قوی تولید نخود</vt:lpstr>
      <vt:lpstr>موارد نیاز به سرمایه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Arash</dc:creator>
  <cp:lastModifiedBy>roshdeslamabad</cp:lastModifiedBy>
  <cp:revision>86</cp:revision>
  <dcterms:created xsi:type="dcterms:W3CDTF">2006-08-16T00:00:00Z</dcterms:created>
  <dcterms:modified xsi:type="dcterms:W3CDTF">2015-06-20T08:52:12Z</dcterms:modified>
</cp:coreProperties>
</file>