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sldIdLst>
    <p:sldId id="284" r:id="rId2"/>
    <p:sldId id="285" r:id="rId3"/>
    <p:sldId id="271" r:id="rId4"/>
    <p:sldId id="257" r:id="rId5"/>
    <p:sldId id="272" r:id="rId6"/>
    <p:sldId id="258" r:id="rId7"/>
    <p:sldId id="270" r:id="rId8"/>
    <p:sldId id="273" r:id="rId9"/>
    <p:sldId id="262" r:id="rId10"/>
    <p:sldId id="263" r:id="rId11"/>
    <p:sldId id="291" r:id="rId12"/>
    <p:sldId id="298" r:id="rId13"/>
    <p:sldId id="299" r:id="rId14"/>
    <p:sldId id="264" r:id="rId15"/>
    <p:sldId id="296" r:id="rId16"/>
    <p:sldId id="293" r:id="rId17"/>
    <p:sldId id="295" r:id="rId18"/>
    <p:sldId id="265" r:id="rId19"/>
    <p:sldId id="276" r:id="rId20"/>
    <p:sldId id="266" r:id="rId21"/>
    <p:sldId id="267" r:id="rId22"/>
    <p:sldId id="280" r:id="rId23"/>
    <p:sldId id="274" r:id="rId24"/>
    <p:sldId id="278" r:id="rId2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1973" autoAdjust="0"/>
    <p:restoredTop sz="76840" autoAdjust="0"/>
  </p:normalViewPr>
  <p:slideViewPr>
    <p:cSldViewPr>
      <p:cViewPr>
        <p:scale>
          <a:sx n="60" d="100"/>
          <a:sy n="60" d="100"/>
        </p:scale>
        <p:origin x="-13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2187CA2-06DC-4CB7-99EB-021AE52CF992}" type="datetimeFigureOut">
              <a:rPr lang="fa-IR" smtClean="0"/>
              <a:pPr/>
              <a:t>1439/06/09</a:t>
            </a:fld>
            <a:endParaRPr lang="fa-I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E393358-0357-4D48-8B72-726ABBAE8A97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4000" dirty="0" smtClean="0"/>
              <a:t>تعریفی ازاینورتر:</a:t>
            </a:r>
            <a:r>
              <a:rPr lang="en-US" sz="4000" dirty="0" smtClean="0"/>
              <a:t>(INVERTER)</a:t>
            </a:r>
            <a:endParaRPr lang="fa-IR" sz="4000" dirty="0" smtClean="0"/>
          </a:p>
          <a:p>
            <a:r>
              <a:rPr lang="fa-IR" sz="2800" dirty="0" smtClean="0"/>
              <a:t>در لغت به معنای وارون کننده و تغییردهنده است و این لفظ در صنعت برق به کلیه مبدل های اطلاق میشود که ولتاژ را از یک سطح و فرکانس به سطح دیگری از ولتاژ و فرکانس تبدیل می کند.</a:t>
            </a:r>
          </a:p>
          <a:p>
            <a:endParaRPr lang="fa-IR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مقدمه</a:t>
            </a:r>
            <a:endParaRPr lang="fa-IR" dirty="0"/>
          </a:p>
        </p:txBody>
      </p:sp>
      <p:pic>
        <p:nvPicPr>
          <p:cNvPr id="1026" name="Picture 2" descr="F:\واحدهاي فناور\امیر میفری\DSC02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500438"/>
            <a:ext cx="3429024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44664512"/>
              </p:ext>
            </p:extLst>
          </p:nvPr>
        </p:nvGraphicFramePr>
        <p:xfrm>
          <a:off x="251520" y="764703"/>
          <a:ext cx="8762150" cy="582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71621"/>
                <a:gridCol w="2014774"/>
                <a:gridCol w="1049378"/>
                <a:gridCol w="1497093"/>
                <a:gridCol w="1483127"/>
                <a:gridCol w="2046157"/>
              </a:tblGrid>
              <a:tr h="367872">
                <a:tc>
                  <a:txBody>
                    <a:bodyPr/>
                    <a:lstStyle/>
                    <a:p>
                      <a:pPr rtl="1"/>
                      <a:r>
                        <a:rPr lang="fa-IR" sz="18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ردیف</a:t>
                      </a:r>
                      <a:endParaRPr lang="fa-IR" sz="18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نام وسیله/ابزار</a:t>
                      </a:r>
                      <a:endParaRPr lang="fa-IR" sz="18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تعداد</a:t>
                      </a:r>
                      <a:endParaRPr lang="fa-IR" sz="18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قیمت واحد(ریال)</a:t>
                      </a:r>
                      <a:endParaRPr lang="fa-IR" sz="18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هزینه کل (ریال)</a:t>
                      </a:r>
                      <a:endParaRPr lang="fa-IR" sz="18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8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محل تامین</a:t>
                      </a:r>
                      <a:r>
                        <a:rPr lang="en-US" sz="18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 </a:t>
                      </a:r>
                      <a:r>
                        <a:rPr lang="fa-IR" sz="18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 (توضیحات)</a:t>
                      </a: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96004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دریل ستونی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14/000/000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14/000/000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B Nazanin"/>
                        </a:rPr>
                        <a:t>ایران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432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a-I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اسلیسکوپ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B Nazanin"/>
                        </a:rPr>
                        <a:t>تایوان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43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پاور(منبع تغذیه)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5/000/000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5/000/000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ایران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43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 4</a:t>
                      </a:r>
                      <a:endParaRPr lang="en-US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ترانس پیچ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60/000/000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60/000/000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B Nazanin"/>
                        </a:rPr>
                        <a:t>ایران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43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</a:t>
                      </a:r>
                      <a:endParaRPr lang="en-US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ترانس پیچ دستی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B Nazanin"/>
                        </a:rPr>
                        <a:t>ایران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43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6</a:t>
                      </a:r>
                      <a:endParaRPr lang="en-US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دستگاه پرس دستی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2500/000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2500/000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B Nazanin"/>
                        </a:rPr>
                        <a:t>ایران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751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7</a:t>
                      </a:r>
                      <a:endParaRPr lang="en-US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قیچی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B Nazanin"/>
                        </a:rPr>
                        <a:t>ایران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43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</a:t>
                      </a:r>
                      <a:endParaRPr lang="en-US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گیره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5/000/000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B Nazanin"/>
                        </a:rPr>
                        <a:t>ایران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43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</a:t>
                      </a:r>
                      <a:endParaRPr lang="en-US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حوضچه قلع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30/000/000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30/000/000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400" b="1">
                          <a:latin typeface="Times New Roman"/>
                          <a:ea typeface="Times New Roman"/>
                          <a:cs typeface="B Nazanin"/>
                        </a:rPr>
                        <a:t>ایران</a:t>
                      </a:r>
                      <a:endParaRPr lang="en-US" sz="12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9432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</a:t>
                      </a:r>
                      <a:endParaRPr lang="en-US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مولتی متر و وسایل اندازه گیری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40/000/000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40/000/000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SA" sz="1400" b="1" dirty="0">
                          <a:latin typeface="Times New Roman"/>
                          <a:ea typeface="Times New Roman"/>
                          <a:cs typeface="B Nazanin"/>
                        </a:rPr>
                        <a:t>ایران</a:t>
                      </a: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7728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جمع هزینه تجهیزات</a:t>
                      </a:r>
                    </a:p>
                    <a:p>
                      <a:pPr algn="ctr"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206/500/000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      ریال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601846"/>
          </a:xfrm>
        </p:spPr>
        <p:txBody>
          <a:bodyPr>
            <a:normAutofit/>
          </a:bodyPr>
          <a:lstStyle/>
          <a:p>
            <a:pPr algn="ctr"/>
            <a:r>
              <a:rPr lang="fa-IR" sz="2800" dirty="0" smtClean="0">
                <a:cs typeface="B Titr" pitchFamily="2" charset="-78"/>
              </a:rPr>
              <a:t>تجهیزات مورد نیاز</a:t>
            </a:r>
            <a:endParaRPr lang="fa-IR" sz="2800" dirty="0">
              <a:cs typeface="B Titr" pitchFamily="2" charset="-78"/>
            </a:endParaRPr>
          </a:p>
        </p:txBody>
      </p:sp>
      <p:pic>
        <p:nvPicPr>
          <p:cNvPr id="7170" name="Picture 2" descr="F:\واحدهاي فناور\امیر میفری\New folder\west coo (1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0"/>
            <a:ext cx="2571768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تجهیزات</a:t>
            </a:r>
            <a:endParaRPr lang="fa-IR" dirty="0"/>
          </a:p>
        </p:txBody>
      </p:sp>
      <p:pic>
        <p:nvPicPr>
          <p:cNvPr id="13314" name="Picture 2" descr="F:\واحدهاي فناور\امیر میفری\New folder\west co (14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1214422"/>
            <a:ext cx="9143999" cy="564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4338" name="Picture 2" descr="F:\واحدهاي فناور\امیر میفری\New folder\west co (127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5362" name="Picture 2" descr="F:\واحدهاي فناور\امیر میفری\New folder\west co (14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2615761"/>
              </p:ext>
            </p:extLst>
          </p:nvPr>
        </p:nvGraphicFramePr>
        <p:xfrm>
          <a:off x="1043012" y="1447800"/>
          <a:ext cx="7891438" cy="3230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04876"/>
                <a:gridCol w="2263622"/>
                <a:gridCol w="1531114"/>
                <a:gridCol w="1499870"/>
                <a:gridCol w="1891956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ردیف</a:t>
                      </a:r>
                      <a:endParaRPr lang="fa-IR" sz="20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شرح </a:t>
                      </a:r>
                      <a:endParaRPr lang="fa-IR" sz="20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مقدار/تعداد</a:t>
                      </a:r>
                      <a:endParaRPr lang="fa-IR" sz="20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قیمت واحد(ریال)</a:t>
                      </a:r>
                      <a:endParaRPr lang="fa-IR" sz="20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هزینه کل (ریال)</a:t>
                      </a:r>
                    </a:p>
                    <a:p>
                      <a:pPr algn="ctr" rtl="1"/>
                      <a:endParaRPr lang="fa-IR" sz="2000" dirty="0" smtClean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  <a:p>
                      <a:pPr algn="ctr" rtl="1"/>
                      <a:endParaRPr lang="fa-IR" sz="20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هیت سینگ</a:t>
                      </a: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840    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250/000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210/000/000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a-I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قطعات</a:t>
                      </a:r>
                      <a:r>
                        <a:rPr lang="fa-IR" baseline="0" dirty="0" smtClean="0">
                          <a:solidFill>
                            <a:sysClr val="windowText" lastClr="000000"/>
                          </a:solidFill>
                        </a:rPr>
                        <a:t> الکترونیکی</a:t>
                      </a:r>
                      <a:endParaRPr lang="fa-IR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705/000/000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a-I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باکس</a:t>
                      </a: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420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500/000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210/000/000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a-I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انواع برد</a:t>
                      </a: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1600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150/000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240/000/000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  <a:endParaRPr lang="fa-I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کابل و اتصالات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40/000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40/000/000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جمع هزینه مواد اولیه (مصرفی)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1/405/000/000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dirty="0" smtClean="0">
                <a:cs typeface="B Titr" pitchFamily="2" charset="-78"/>
              </a:rPr>
              <a:t>مواد اولیه (مصرفی)لازم ،هزینه و محل تامین:</a:t>
            </a:r>
            <a:endParaRPr lang="fa-IR" sz="2800" dirty="0">
              <a:cs typeface="B Titr" pitchFamily="2" charset="-78"/>
            </a:endParaRPr>
          </a:p>
        </p:txBody>
      </p:sp>
      <p:pic>
        <p:nvPicPr>
          <p:cNvPr id="8194" name="Picture 2" descr="F:\واحدهاي فناور\امیر میفری\New folder\west co (16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714884"/>
            <a:ext cx="7786742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2290" name="Picture 2" descr="F:\واحدهاي فناور\امیر میفری\New folder\west co (14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مواد اولیه</a:t>
            </a:r>
            <a:endParaRPr lang="fa-IR" dirty="0"/>
          </a:p>
        </p:txBody>
      </p:sp>
      <p:pic>
        <p:nvPicPr>
          <p:cNvPr id="10242" name="Picture 2" descr="F:\واحدهاي فناور\امیر میفری\New folder\west co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81138"/>
            <a:ext cx="8286808" cy="48768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1266" name="Picture 2" descr="F:\واحدهاي فناور\امیر میفری\New folder\west co (2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85028670"/>
              </p:ext>
            </p:extLst>
          </p:nvPr>
        </p:nvGraphicFramePr>
        <p:xfrm>
          <a:off x="646100" y="1214422"/>
          <a:ext cx="7736581" cy="480687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57497"/>
                <a:gridCol w="1489050"/>
                <a:gridCol w="1123273"/>
                <a:gridCol w="1123273"/>
                <a:gridCol w="1501122"/>
                <a:gridCol w="1742366"/>
              </a:tblGrid>
              <a:tr h="151695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ردیف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مهارت مورد نیاز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مدرک تحصیلی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تجربه نیروی کار</a:t>
                      </a:r>
                    </a:p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مورد نیاز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دستمزد ماهیانه (ریال) شامل حقوق،مزایا،بیمه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تعداد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366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مونتاژ کار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فوق دیبلم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5/000/000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66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مونتاژ کار فنی و متخصص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لیسانس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7/000/000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66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مسوول</a:t>
                      </a:r>
                      <a:r>
                        <a:rPr lang="fa-IR" baseline="0" dirty="0" smtClean="0">
                          <a:solidFill>
                            <a:sysClr val="windowText" lastClr="000000"/>
                          </a:solidFill>
                        </a:rPr>
                        <a:t> بخش کنترل کیفیت</a:t>
                      </a:r>
                      <a:endParaRPr lang="fa-IR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لیسانس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7/000/000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66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507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جمع حقوق و مزایای یک ماه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19/000/000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تعداد و مهارت نیروی کار مورد نیاز:</a:t>
            </a:r>
            <a:endParaRPr lang="fa-IR" sz="2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6592977"/>
              </p:ext>
            </p:extLst>
          </p:nvPr>
        </p:nvGraphicFramePr>
        <p:xfrm>
          <a:off x="714347" y="1214422"/>
          <a:ext cx="7668334" cy="455614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82896"/>
                <a:gridCol w="1342405"/>
                <a:gridCol w="1012650"/>
                <a:gridCol w="1012650"/>
                <a:gridCol w="1012650"/>
                <a:gridCol w="1393688"/>
                <a:gridCol w="1211395"/>
              </a:tblGrid>
              <a:tr h="151695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ردیف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نام و</a:t>
                      </a:r>
                    </a:p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 نام خانوادگی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مدرک تحصیلی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تجربه نیروی کار</a:t>
                      </a: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شغل </a:t>
                      </a:r>
                    </a:p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فعلی</a:t>
                      </a: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دستمزد ماهیانه (ریال)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شماره بیمه 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6366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امیر میفری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فوق دیبلم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7 سال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مدیر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66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هادی</a:t>
                      </a:r>
                      <a:r>
                        <a:rPr lang="fa-IR" baseline="0" dirty="0" smtClean="0">
                          <a:solidFill>
                            <a:sysClr val="windowText" lastClr="000000"/>
                          </a:solidFill>
                        </a:rPr>
                        <a:t> بهرام زاده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لیسانس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7 سال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اعضای</a:t>
                      </a:r>
                      <a:r>
                        <a:rPr lang="fa-IR" baseline="0" dirty="0" smtClean="0">
                          <a:solidFill>
                            <a:sysClr val="windowText" lastClr="000000"/>
                          </a:solidFill>
                        </a:rPr>
                        <a:t> هیات مدیره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10/000/000</a:t>
                      </a:r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66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366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4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4507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جمع حقوق و مزایای یک ماه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400" dirty="0" smtClean="0">
                <a:cs typeface="B Titr" pitchFamily="2" charset="-78"/>
              </a:rPr>
              <a:t>اسامی تیم فعلی :</a:t>
            </a:r>
            <a:br>
              <a:rPr lang="fa-IR" sz="2400" dirty="0" smtClean="0">
                <a:cs typeface="B Titr" pitchFamily="2" charset="-78"/>
              </a:rPr>
            </a:br>
            <a:r>
              <a:rPr lang="fa-IR" sz="1200" dirty="0" smtClean="0">
                <a:cs typeface="B Titr" pitchFamily="2" charset="-78"/>
              </a:rPr>
              <a:t>* نام صاحب طرح نیزذکر گردد</a:t>
            </a:r>
            <a:endParaRPr lang="fa-IR" sz="2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در این طرح با استفاده از علم مکاترونیک و استفاده از نیروهای متخصص در این زمینه  نسبت به طراحی و ساخت نسل جدید موتور جوش ها با نام اینورتر 200 آمپر اقدام شده که قابلیت جوشکاری انواع الکترودها تا سایز 4 میلی متر دارد و مزایایی از جمله صرفه جوئی در مصرف برق تا 70 % و وزن سبک  آن تا 8 کیلو گرم  کاهش یافته  همچنین قابلیت راه اندازی با برق ژنراتور (بدون ایجاد نوسان) را دارد و قیمت آن در مقایسه با محصولات خارجی کمتر می باشد و کیفیت قطعات آن افزایش پیدا کرده است.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endParaRPr lang="fa-I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/>
              <a:t>مقدمه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27311602"/>
              </p:ext>
            </p:extLst>
          </p:nvPr>
        </p:nvGraphicFramePr>
        <p:xfrm>
          <a:off x="1014436" y="1447800"/>
          <a:ext cx="7920014" cy="37541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98928"/>
                <a:gridCol w="1736190"/>
                <a:gridCol w="1414558"/>
                <a:gridCol w="655636"/>
                <a:gridCol w="1543039"/>
                <a:gridCol w="1971663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ردیف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عنوان هزینه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مقدار هزینه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ردیف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عنوان هزینه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مقدار هزینه(ریال)</a:t>
                      </a:r>
                    </a:p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fa-I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اجاره بها(اضافه بر رهن)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7/000/000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4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انرژی (برق</a:t>
                      </a:r>
                      <a:r>
                        <a:rPr lang="fa-IR" b="1" baseline="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 ،سوخت...)</a:t>
                      </a:r>
                    </a:p>
                    <a:p>
                      <a:pPr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775/000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fa-I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مواد مصرفی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117/083/333</a:t>
                      </a: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5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سایر</a:t>
                      </a:r>
                    </a:p>
                    <a:p>
                      <a:pPr rtl="1"/>
                      <a:endParaRPr lang="fa-IR" b="1" dirty="0" smtClean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  <a:p>
                      <a:pPr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19/319400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fa-I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دستمزد</a:t>
                      </a:r>
                    </a:p>
                    <a:p>
                      <a:pPr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25/966/667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 smtClean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  <a:p>
                      <a:pPr rtl="1"/>
                      <a:endParaRPr lang="fa-IR" b="1" dirty="0" smtClean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  <a:p>
                      <a:pPr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جمع</a:t>
                      </a:r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170/144/400</a:t>
                      </a: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>
                <a:cs typeface="B Titr" pitchFamily="2" charset="-78"/>
              </a:rPr>
              <a:t>متوسط مخارج ماهیانه</a:t>
            </a:r>
            <a:endParaRPr lang="fa-IR" sz="28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81036572"/>
              </p:ext>
            </p:extLst>
          </p:nvPr>
        </p:nvGraphicFramePr>
        <p:xfrm>
          <a:off x="1100162" y="1447800"/>
          <a:ext cx="7834288" cy="37671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49675"/>
                <a:gridCol w="4084613"/>
              </a:tblGrid>
              <a:tr h="968696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شرح</a:t>
                      </a:r>
                    </a:p>
                    <a:p>
                      <a:pPr algn="ctr" rtl="1"/>
                      <a:endParaRPr lang="fa-IR" sz="2400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ysClr val="windowText" lastClr="000000"/>
                          </a:solidFill>
                        </a:rPr>
                        <a:t>جمع(ریال)</a:t>
                      </a:r>
                      <a:endParaRPr lang="fa-IR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343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درآمد/فروش</a:t>
                      </a:r>
                      <a:endParaRPr lang="fa-IR" sz="2400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2/700/000/000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343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مخارج</a:t>
                      </a:r>
                      <a:endParaRPr lang="fa-IR" sz="2400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1/966/131/900</a:t>
                      </a: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343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سود</a:t>
                      </a:r>
                      <a:endParaRPr lang="fa-IR" sz="2400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733/868/100</a:t>
                      </a: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8164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دوره بازگشت سرمایه</a:t>
                      </a:r>
                      <a:endParaRPr lang="fa-IR" sz="2400" b="1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3 سال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b="1" dirty="0" smtClean="0">
                <a:cs typeface="B Titr" pitchFamily="2" charset="-78"/>
              </a:rPr>
              <a:t>پیش بینی سود یکساله:</a:t>
            </a:r>
            <a:endParaRPr lang="fa-IR" sz="2800" b="1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29707101"/>
              </p:ext>
            </p:extLst>
          </p:nvPr>
        </p:nvGraphicFramePr>
        <p:xfrm>
          <a:off x="1100159" y="1447800"/>
          <a:ext cx="7834291" cy="405290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71178"/>
                <a:gridCol w="783130"/>
                <a:gridCol w="1198664"/>
                <a:gridCol w="1064164"/>
                <a:gridCol w="1054852"/>
                <a:gridCol w="984786"/>
                <a:gridCol w="1377517"/>
              </a:tblGrid>
              <a:tr h="1307388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مبلغ به ریال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منبع دریافت تسهیلات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تاریخ دریافت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تاریخ</a:t>
                      </a:r>
                      <a:r>
                        <a:rPr lang="fa-IR" baseline="0" dirty="0" smtClean="0">
                          <a:solidFill>
                            <a:sysClr val="windowText" lastClr="000000"/>
                          </a:solidFill>
                        </a:rPr>
                        <a:t> بازپرداخت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تعداد اقساط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تعداد اقساط معوق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کل مبلغ مانده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15171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35/000/000</a:t>
                      </a:r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پارک</a:t>
                      </a:r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93/01/20</a:t>
                      </a:r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93/07/20</a:t>
                      </a:r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20</a:t>
                      </a:r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-</a:t>
                      </a:r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-</a:t>
                      </a:r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171">
                <a:tc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15171">
                <a:tc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 marL="83326" marR="8332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800" b="1" dirty="0" smtClean="0">
                <a:cs typeface="B Titr" pitchFamily="2" charset="-78"/>
              </a:rPr>
              <a:t>3-دریافت تسهیلات از منابع مختلف</a:t>
            </a:r>
            <a:endParaRPr lang="fa-IR" sz="2800" b="1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5534044"/>
          </a:xfrm>
        </p:spPr>
        <p:txBody>
          <a:bodyPr>
            <a:normAutofit fontScale="92500" lnSpcReduction="20000"/>
          </a:bodyPr>
          <a:lstStyle/>
          <a:p>
            <a:r>
              <a:rPr lang="fa-IR" sz="2500" dirty="0" smtClean="0">
                <a:cs typeface="B Titr" pitchFamily="2" charset="-78"/>
              </a:rPr>
              <a:t>استراتژی فروش محصول/خدمت:</a:t>
            </a:r>
          </a:p>
          <a:p>
            <a:pPr marL="109728" indent="0">
              <a:buNone/>
            </a:pPr>
            <a:r>
              <a:rPr lang="fa-IR" sz="2400" b="1" dirty="0"/>
              <a:t> </a:t>
            </a:r>
            <a:endParaRPr lang="en-US" sz="2400" dirty="0"/>
          </a:p>
          <a:p>
            <a:r>
              <a:rPr lang="fa-IR" sz="2400" b="1" dirty="0"/>
              <a:t>بصورت نمایندگی ها و شعبه های فعال در استان های ایلام و کرمانشاه و تمام شهرستان های تابعه</a:t>
            </a:r>
            <a:endParaRPr lang="en-US" sz="2400" dirty="0"/>
          </a:p>
          <a:p>
            <a:r>
              <a:rPr lang="fa-IR" sz="2400" b="1" dirty="0"/>
              <a:t>بصورت عرضه مسقیم و تک فروشی درب کارگاه تولیدی</a:t>
            </a:r>
            <a:endParaRPr lang="en-US" sz="2400" dirty="0"/>
          </a:p>
          <a:p>
            <a:pPr>
              <a:buNone/>
            </a:pPr>
            <a:endParaRPr lang="fa-IR" sz="2500" dirty="0" smtClean="0">
              <a:cs typeface="B Titr" pitchFamily="2" charset="-78"/>
            </a:endParaRPr>
          </a:p>
          <a:p>
            <a:pPr>
              <a:buNone/>
            </a:pPr>
            <a:endParaRPr lang="fa-IR" sz="2500" dirty="0" smtClean="0">
              <a:cs typeface="B Titr" pitchFamily="2" charset="-78"/>
            </a:endParaRPr>
          </a:p>
          <a:p>
            <a:endParaRPr lang="fa-IR" sz="2500" dirty="0" smtClean="0">
              <a:cs typeface="B Titr" pitchFamily="2" charset="-78"/>
            </a:endParaRPr>
          </a:p>
          <a:p>
            <a:r>
              <a:rPr lang="fa-IR" sz="2500" dirty="0" smtClean="0">
                <a:cs typeface="B Titr" pitchFamily="2" charset="-78"/>
              </a:rPr>
              <a:t>استراتژی تبلیغات:</a:t>
            </a:r>
          </a:p>
          <a:p>
            <a:endParaRPr lang="fa-IR" sz="2500" dirty="0" smtClean="0">
              <a:cs typeface="B Titr" pitchFamily="2" charset="-78"/>
            </a:endParaRPr>
          </a:p>
          <a:p>
            <a:r>
              <a:rPr lang="fa-IR" sz="2400" b="1" dirty="0" smtClean="0"/>
              <a:t>1-بازپرداخت </a:t>
            </a:r>
            <a:r>
              <a:rPr lang="fa-IR" sz="2400" b="1" dirty="0"/>
              <a:t>وجه دستگاه در صورت عدم رضایت از دستگاه تا 10 روز از تاریخ خرید</a:t>
            </a:r>
            <a:endParaRPr lang="en-US" sz="2400" dirty="0"/>
          </a:p>
          <a:p>
            <a:r>
              <a:rPr lang="fa-IR" sz="2400" b="1" dirty="0" smtClean="0"/>
              <a:t>2-ده </a:t>
            </a:r>
            <a:r>
              <a:rPr lang="fa-IR" sz="2400" b="1" dirty="0"/>
              <a:t>سال خدمات پس از فروش به نحو مطلوب</a:t>
            </a:r>
            <a:endParaRPr lang="en-US" sz="2400" dirty="0"/>
          </a:p>
          <a:p>
            <a:r>
              <a:rPr lang="fa-IR" sz="2400" b="1" dirty="0" smtClean="0"/>
              <a:t>3-عرضه </a:t>
            </a:r>
            <a:r>
              <a:rPr lang="fa-IR" sz="2400" b="1" dirty="0"/>
              <a:t>مستقیم </a:t>
            </a:r>
            <a:r>
              <a:rPr lang="fa-IR" sz="2400" b="1" dirty="0" smtClean="0"/>
              <a:t>دستگاه بدون واسطه</a:t>
            </a:r>
            <a:endParaRPr lang="en-US" sz="2400" dirty="0"/>
          </a:p>
          <a:p>
            <a:r>
              <a:rPr lang="fa-IR" sz="2400" b="1" dirty="0" smtClean="0"/>
              <a:t>4-توزیع </a:t>
            </a:r>
            <a:r>
              <a:rPr lang="fa-IR" sz="2400" b="1" dirty="0"/>
              <a:t>بروشور و نصب در مکان های مورد دید و نظر عموم مردم</a:t>
            </a:r>
            <a:endParaRPr lang="en-US" sz="2400" dirty="0"/>
          </a:p>
          <a:p>
            <a:r>
              <a:rPr lang="fa-IR" sz="2400" b="1" dirty="0" smtClean="0"/>
              <a:t>5-کیفیت </a:t>
            </a:r>
            <a:r>
              <a:rPr lang="fa-IR" sz="2400" b="1" dirty="0"/>
              <a:t>بالای محصول نسبت به نمونه های خارجی</a:t>
            </a:r>
            <a:endParaRPr lang="en-US" sz="2400" dirty="0"/>
          </a:p>
          <a:p>
            <a:pPr>
              <a:buNone/>
            </a:pPr>
            <a:endParaRPr lang="fa-IR" sz="2500" dirty="0" smtClean="0">
              <a:cs typeface="B Titr" pitchFamily="2" charset="-78"/>
            </a:endParaRPr>
          </a:p>
          <a:p>
            <a:endParaRPr lang="fa-IR" sz="2500" dirty="0" smtClean="0">
              <a:cs typeface="B Titr" pitchFamily="2" charset="-78"/>
            </a:endParaRPr>
          </a:p>
          <a:p>
            <a:endParaRPr lang="fa-IR" sz="2500" dirty="0" smtClean="0">
              <a:cs typeface="B Titr" pitchFamily="2" charset="-78"/>
            </a:endParaRPr>
          </a:p>
          <a:p>
            <a:endParaRPr lang="fa-IR" sz="25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714356"/>
            <a:ext cx="7498080" cy="5534044"/>
          </a:xfrm>
        </p:spPr>
        <p:txBody>
          <a:bodyPr>
            <a:normAutofit/>
          </a:bodyPr>
          <a:lstStyle/>
          <a:p>
            <a:r>
              <a:rPr lang="fa-IR" sz="2500" dirty="0" smtClean="0">
                <a:cs typeface="B Titr" pitchFamily="2" charset="-78"/>
              </a:rPr>
              <a:t>دوره های آموزشی گذرانده </a:t>
            </a:r>
            <a:r>
              <a:rPr lang="fa-IR" sz="2800" dirty="0" smtClean="0">
                <a:cs typeface="B Lotus" pitchFamily="2" charset="-78"/>
              </a:rPr>
              <a:t>شده:برنامه کسب و کار و تدوین </a:t>
            </a:r>
            <a:r>
              <a:rPr lang="en-US" sz="2800" dirty="0" err="1" smtClean="0">
                <a:cs typeface="B Lotus" pitchFamily="2" charset="-78"/>
              </a:rPr>
              <a:t>bp</a:t>
            </a:r>
            <a:r>
              <a:rPr lang="en-US" sz="2800" dirty="0" smtClean="0">
                <a:cs typeface="B Lotus" pitchFamily="2" charset="-78"/>
              </a:rPr>
              <a:t>- </a:t>
            </a:r>
            <a:r>
              <a:rPr lang="fa-IR" sz="2800" dirty="0" smtClean="0">
                <a:cs typeface="B Lotus" pitchFamily="2" charset="-78"/>
              </a:rPr>
              <a:t>اصول و فنون مذاکره-حسابداری برای مدیران غیر مالی-</a:t>
            </a:r>
          </a:p>
          <a:p>
            <a:pPr>
              <a:buNone/>
            </a:pPr>
            <a:endParaRPr lang="fa-IR" sz="2500" dirty="0" smtClean="0">
              <a:cs typeface="B Titr" pitchFamily="2" charset="-78"/>
            </a:endParaRPr>
          </a:p>
          <a:p>
            <a:pPr>
              <a:buNone/>
            </a:pPr>
            <a:endParaRPr lang="fa-IR" sz="2500" dirty="0" smtClean="0">
              <a:cs typeface="B Titr" pitchFamily="2" charset="-78"/>
            </a:endParaRPr>
          </a:p>
          <a:p>
            <a:endParaRPr lang="fa-IR" sz="2500" dirty="0" smtClean="0">
              <a:cs typeface="B Titr" pitchFamily="2" charset="-78"/>
            </a:endParaRPr>
          </a:p>
          <a:p>
            <a:r>
              <a:rPr lang="fa-IR" sz="2500" dirty="0" smtClean="0">
                <a:cs typeface="B Titr" pitchFamily="2" charset="-78"/>
              </a:rPr>
              <a:t>پیش بینی ساختار شرکت(سازمانی):</a:t>
            </a:r>
          </a:p>
          <a:p>
            <a:endParaRPr lang="fa-IR" sz="2500" dirty="0" smtClean="0">
              <a:cs typeface="B Titr" pitchFamily="2" charset="-78"/>
            </a:endParaRPr>
          </a:p>
          <a:p>
            <a:endParaRPr lang="fa-IR" sz="2500" dirty="0" smtClean="0">
              <a:cs typeface="B Titr" pitchFamily="2" charset="-78"/>
            </a:endParaRPr>
          </a:p>
          <a:p>
            <a:pPr>
              <a:buNone/>
            </a:pPr>
            <a:endParaRPr lang="fa-IR" sz="2500" dirty="0" smtClean="0">
              <a:cs typeface="B Titr" pitchFamily="2" charset="-78"/>
            </a:endParaRPr>
          </a:p>
          <a:p>
            <a:endParaRPr lang="fa-IR" sz="2500" dirty="0" smtClean="0">
              <a:cs typeface="B Titr" pitchFamily="2" charset="-78"/>
            </a:endParaRPr>
          </a:p>
          <a:p>
            <a:endParaRPr lang="fa-IR" sz="2500" dirty="0" smtClean="0">
              <a:cs typeface="B Titr" pitchFamily="2" charset="-78"/>
            </a:endParaRPr>
          </a:p>
          <a:p>
            <a:endParaRPr lang="fa-IR" sz="25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fa-IR" sz="24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نام مدیر (مدیران ) :</a:t>
            </a:r>
          </a:p>
          <a:p>
            <a:r>
              <a:rPr lang="fa-IR" sz="2400" b="1" dirty="0" smtClean="0"/>
              <a:t>امیر میفری</a:t>
            </a:r>
          </a:p>
          <a:p>
            <a:endParaRPr lang="fa-IR" sz="24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شغل فعلی مدیرطرح:</a:t>
            </a:r>
            <a:endParaRPr lang="fa-IR" sz="2400" b="1" dirty="0"/>
          </a:p>
          <a:p>
            <a:r>
              <a:rPr lang="fa-IR" sz="2400" b="1" dirty="0" smtClean="0"/>
              <a:t>طراح و مدیر شرکت</a:t>
            </a:r>
          </a:p>
          <a:p>
            <a:endParaRPr lang="fa-IR" sz="24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عنوان ایده محوری:</a:t>
            </a:r>
            <a:endParaRPr lang="fa-IR" sz="2400" b="1" dirty="0"/>
          </a:p>
          <a:p>
            <a:r>
              <a:rPr lang="fa-IR" sz="2400" b="1" dirty="0" smtClean="0">
                <a:cs typeface="B Titr" pitchFamily="2" charset="-78"/>
              </a:rPr>
              <a:t>طراحی و تولید دستگاه جوش اینورتری قابل حمل</a:t>
            </a:r>
            <a:endParaRPr lang="fa-IR" sz="2400" dirty="0" smtClean="0">
              <a:cs typeface="B Titr" pitchFamily="2" charset="-78"/>
            </a:endParaRPr>
          </a:p>
          <a:p>
            <a:endParaRPr lang="fa-IR" sz="2400" dirty="0" smtClean="0">
              <a:cs typeface="B Titr" pitchFamily="2" charset="-78"/>
            </a:endParaRPr>
          </a:p>
          <a:p>
            <a:endParaRPr lang="fa-IR" sz="24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نام محصول /خدمت شرکت</a:t>
            </a:r>
            <a:endParaRPr lang="en-US" sz="2400" dirty="0">
              <a:cs typeface="B Titr" pitchFamily="2" charset="-78"/>
            </a:endParaRPr>
          </a:p>
          <a:p>
            <a:pPr marL="109728" indent="0">
              <a:buNone/>
            </a:pPr>
            <a:r>
              <a:rPr lang="fa-IR" sz="3500" dirty="0" smtClean="0">
                <a:cs typeface="B Titr" pitchFamily="2" charset="-78"/>
              </a:rPr>
              <a:t>دستگاه جوش اینورتری رکتی فایری180_200و250 آمپر</a:t>
            </a:r>
            <a:endParaRPr lang="en-US" sz="3500" dirty="0" smtClean="0">
              <a:cs typeface="B Tit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sz="2400" dirty="0" smtClean="0">
                <a:cs typeface="B Titr" pitchFamily="2" charset="-78"/>
              </a:rPr>
              <a:t>نام شرکت:</a:t>
            </a:r>
            <a:r>
              <a:rPr lang="fa-IR" sz="2400" dirty="0" smtClean="0"/>
              <a:t> الکترو جوش باختر</a:t>
            </a:r>
            <a:endParaRPr lang="fa-IR" sz="2400" dirty="0">
              <a:cs typeface="B Titr" pitchFamily="2" charset="-78"/>
            </a:endParaRPr>
          </a:p>
        </p:txBody>
      </p:sp>
      <p:pic>
        <p:nvPicPr>
          <p:cNvPr id="2050" name="Picture 2" descr="F:\واحدهاي فناور\امیر میفری\DSC02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57818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8923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a-IR" sz="2000" b="1" dirty="0" smtClean="0">
                <a:cs typeface="B Titr" pitchFamily="2" charset="-78"/>
              </a:rPr>
              <a:t>خلاصه ایده :(نوآوری-کاربرد):(</a:t>
            </a:r>
            <a:r>
              <a:rPr lang="fa-IR" sz="1600" b="1" dirty="0" smtClean="0">
                <a:cs typeface="B Titr" pitchFamily="2" charset="-78"/>
              </a:rPr>
              <a:t>یک پاراگراف)</a:t>
            </a:r>
          </a:p>
          <a:p>
            <a:pPr algn="just">
              <a:buNone/>
            </a:pPr>
            <a:r>
              <a:rPr lang="fa-IR" sz="2400" b="1" dirty="0" smtClean="0">
                <a:cs typeface="B Lotus" pitchFamily="2" charset="-78"/>
              </a:rPr>
              <a:t> </a:t>
            </a:r>
            <a:r>
              <a:rPr lang="fa-IR" sz="2400" b="1" dirty="0" smtClean="0">
                <a:latin typeface="Arial Black" panose="020B0A04020102020204" pitchFamily="34" charset="0"/>
                <a:cs typeface="B Lotus" pitchFamily="2" charset="-78"/>
              </a:rPr>
              <a:t>در این طرح با افزایش فرکانس ترانس های قدرت تا100برابر فرکانس برق شهر موفق به تولید انبوه دستگاه جوش های اینورتری شده اند ک علاوه بر حجم کم و وزن بسیار پایین نسبت ب نمونه سنتی در برابر: اضافه جریان-اضافه ولتاژ-افزایش دما و اتصال کوتاه محافظت شده است.</a:t>
            </a:r>
          </a:p>
          <a:p>
            <a:pPr algn="just">
              <a:buNone/>
            </a:pPr>
            <a:r>
              <a:rPr lang="fa-IR" sz="2400" dirty="0" smtClean="0">
                <a:latin typeface="Arial Black" panose="020B0A04020102020204" pitchFamily="34" charset="0"/>
                <a:ea typeface="Verdana" panose="020B0604030504040204" pitchFamily="34" charset="0"/>
                <a:cs typeface="B Lotus" pitchFamily="2" charset="-78"/>
              </a:rPr>
              <a:t>به دلیل تلفات پایین مصرف برق این دستگاه پایین بوده و نیز به دلیل استفاه از تکنولژی ماسفت هزینه تعمیرات این دستگاه ها بسیار کم می باشد</a:t>
            </a:r>
            <a:r>
              <a:rPr lang="fa-IR" sz="2400" b="1" dirty="0" smtClean="0">
                <a:latin typeface="Arial Black" panose="020B0A04020102020204" pitchFamily="34" charset="0"/>
                <a:cs typeface="B Lotus" pitchFamily="2" charset="-78"/>
              </a:rPr>
              <a:t>.</a:t>
            </a:r>
          </a:p>
          <a:p>
            <a:pPr>
              <a:buNone/>
            </a:pPr>
            <a:endParaRPr lang="fa-IR" sz="2000" b="1" dirty="0" smtClean="0">
              <a:latin typeface="Arial Black" panose="020B0A04020102020204" pitchFamily="34" charset="0"/>
              <a:cs typeface="B Titr" pitchFamily="2" charset="-78"/>
            </a:endParaRPr>
          </a:p>
          <a:p>
            <a:pPr>
              <a:buNone/>
            </a:pPr>
            <a:r>
              <a:rPr lang="fa-IR" sz="1800" b="1" dirty="0" smtClean="0">
                <a:cs typeface="B Titr" pitchFamily="2" charset="-78"/>
              </a:rPr>
              <a:t>سطح فناوری طرح</a:t>
            </a:r>
            <a:r>
              <a:rPr lang="fa-IR" sz="1600" b="1" dirty="0" smtClean="0">
                <a:cs typeface="B Titr" pitchFamily="2" charset="-78"/>
              </a:rPr>
              <a:t>:(منطقه ایی /ملی/بین المللی)</a:t>
            </a:r>
          </a:p>
          <a:p>
            <a:pPr>
              <a:buNone/>
            </a:pPr>
            <a:endParaRPr lang="fa-IR" sz="1600" b="1" dirty="0" smtClean="0">
              <a:cs typeface="B Titr" pitchFamily="2" charset="-78"/>
            </a:endParaRPr>
          </a:p>
          <a:p>
            <a:pPr algn="just">
              <a:buNone/>
            </a:pPr>
            <a:r>
              <a:rPr lang="fa-IR" sz="2400" b="1" dirty="0" smtClean="0">
                <a:cs typeface="B Lotus" pitchFamily="2" charset="-78"/>
              </a:rPr>
              <a:t>منطقه ای</a:t>
            </a:r>
          </a:p>
          <a:p>
            <a:pPr>
              <a:buNone/>
            </a:pPr>
            <a:endParaRPr lang="fa-IR" sz="1600" b="1" dirty="0" smtClean="0">
              <a:cs typeface="B Titr" pitchFamily="2" charset="-78"/>
            </a:endParaRPr>
          </a:p>
          <a:p>
            <a:pPr>
              <a:buNone/>
            </a:pPr>
            <a:endParaRPr lang="fa-IR" sz="1600" b="1" dirty="0" smtClean="0">
              <a:cs typeface="B Titr" pitchFamily="2" charset="-78"/>
            </a:endParaRPr>
          </a:p>
          <a:p>
            <a:pPr>
              <a:buNone/>
            </a:pPr>
            <a:r>
              <a:rPr lang="fa-IR" sz="1800" b="1" dirty="0" smtClean="0">
                <a:cs typeface="B Titr" pitchFamily="2" charset="-78"/>
              </a:rPr>
              <a:t>نوآوری طرح کدامیک از موارد می باشد </a:t>
            </a:r>
            <a:r>
              <a:rPr lang="fa-IR" sz="1600" b="1" dirty="0" smtClean="0">
                <a:cs typeface="B Titr" pitchFamily="2" charset="-78"/>
              </a:rPr>
              <a:t>: (خلق شده/مهندسی معکوس/ارتقا یافته)</a:t>
            </a:r>
          </a:p>
          <a:p>
            <a:pPr algn="just">
              <a:buNone/>
            </a:pPr>
            <a:r>
              <a:rPr lang="fa-IR" sz="2400" b="1" dirty="0" smtClean="0">
                <a:cs typeface="B Lotus" pitchFamily="2" charset="-78"/>
              </a:rPr>
              <a:t>ارتقا یافته</a:t>
            </a:r>
            <a:endParaRPr lang="fa-IR" sz="2400" b="1" dirty="0">
              <a:cs typeface="B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14290"/>
            <a:ext cx="8076464" cy="6034110"/>
          </a:xfrm>
        </p:spPr>
        <p:txBody>
          <a:bodyPr>
            <a:normAutofit/>
          </a:bodyPr>
          <a:lstStyle/>
          <a:p>
            <a:endParaRPr lang="fa-IR" sz="2000" dirty="0" smtClean="0">
              <a:cs typeface="B Titr" pitchFamily="2" charset="-78"/>
            </a:endParaRPr>
          </a:p>
          <a:p>
            <a:r>
              <a:rPr lang="fa-IR" sz="2000" dirty="0" smtClean="0">
                <a:cs typeface="B Titr" pitchFamily="2" charset="-78"/>
              </a:rPr>
              <a:t>درصورت دریافت هریک از موارد زیر مستندات مربوطه پیوست گردد:</a:t>
            </a:r>
          </a:p>
          <a:p>
            <a:endParaRPr lang="fa-IR" sz="2000" dirty="0" smtClean="0">
              <a:cs typeface="B Titr" pitchFamily="2" charset="-78"/>
            </a:endParaRPr>
          </a:p>
          <a:p>
            <a:r>
              <a:rPr lang="fa-IR" sz="2000" dirty="0" smtClean="0">
                <a:cs typeface="B Titr" pitchFamily="2" charset="-78"/>
              </a:rPr>
              <a:t>ثبت اختراع طرح:</a:t>
            </a:r>
          </a:p>
          <a:p>
            <a:endParaRPr lang="fa-IR" sz="2000" dirty="0" smtClean="0">
              <a:cs typeface="B Titr" pitchFamily="2" charset="-78"/>
            </a:endParaRPr>
          </a:p>
          <a:p>
            <a:endParaRPr lang="fa-IR" sz="2000" dirty="0" smtClean="0">
              <a:cs typeface="B Titr" pitchFamily="2" charset="-78"/>
            </a:endParaRPr>
          </a:p>
          <a:p>
            <a:r>
              <a:rPr lang="fa-IR" sz="2000" dirty="0" smtClean="0">
                <a:cs typeface="B Titr" pitchFamily="2" charset="-78"/>
              </a:rPr>
              <a:t>تاییدیه های علمی:</a:t>
            </a:r>
          </a:p>
          <a:p>
            <a:endParaRPr lang="fa-IR" sz="2000" dirty="0" smtClean="0">
              <a:cs typeface="B Titr" pitchFamily="2" charset="-78"/>
            </a:endParaRPr>
          </a:p>
          <a:p>
            <a:endParaRPr lang="fa-IR" sz="2000" dirty="0" smtClean="0">
              <a:cs typeface="B Titr" pitchFamily="2" charset="-78"/>
            </a:endParaRPr>
          </a:p>
          <a:p>
            <a:r>
              <a:rPr lang="fa-IR" sz="2000" dirty="0" smtClean="0">
                <a:cs typeface="B Titr" pitchFamily="2" charset="-78"/>
              </a:rPr>
              <a:t>استاندارد ها:</a:t>
            </a:r>
          </a:p>
          <a:p>
            <a:endParaRPr lang="fa-IR" sz="2000" dirty="0" smtClean="0">
              <a:cs typeface="B Titr" pitchFamily="2" charset="-78"/>
            </a:endParaRPr>
          </a:p>
          <a:p>
            <a:endParaRPr lang="fa-IR" sz="2000" dirty="0" smtClean="0">
              <a:cs typeface="B Titr" pitchFamily="2" charset="-78"/>
            </a:endParaRPr>
          </a:p>
          <a:p>
            <a:r>
              <a:rPr lang="fa-IR" sz="2000" dirty="0" smtClean="0">
                <a:cs typeface="B Titr" pitchFamily="2" charset="-78"/>
              </a:rPr>
              <a:t>مجوزهای لازم :</a:t>
            </a:r>
          </a:p>
          <a:p>
            <a:endParaRPr lang="fa-IR" sz="2000" dirty="0" smtClean="0">
              <a:cs typeface="B Titr" pitchFamily="2" charset="-78"/>
            </a:endParaRPr>
          </a:p>
          <a:p>
            <a:endParaRPr lang="fa-IR" sz="2000" dirty="0" smtClean="0">
              <a:cs typeface="B Titr" pitchFamily="2" charset="-78"/>
            </a:endParaRPr>
          </a:p>
          <a:p>
            <a:endParaRPr lang="fa-IR" sz="2000" dirty="0" smtClean="0">
              <a:cs typeface="B Titr" pitchFamily="2" charset="-78"/>
            </a:endParaRPr>
          </a:p>
          <a:p>
            <a:endParaRPr lang="fa-IR" sz="20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6072206"/>
          </a:xfrm>
        </p:spPr>
        <p:txBody>
          <a:bodyPr/>
          <a:lstStyle/>
          <a:p>
            <a:pPr>
              <a:buNone/>
            </a:pPr>
            <a:r>
              <a:rPr lang="fa-IR" sz="2400" b="1" dirty="0" smtClean="0">
                <a:cs typeface="B Titr" pitchFamily="2" charset="-78"/>
              </a:rPr>
              <a:t>قرارداد های منعقده:</a:t>
            </a:r>
          </a:p>
          <a:p>
            <a:endParaRPr lang="fa-IR" sz="2400" b="1" dirty="0" smtClean="0">
              <a:cs typeface="B Titr" pitchFamily="2" charset="-78"/>
            </a:endParaRPr>
          </a:p>
          <a:p>
            <a:endParaRPr lang="fa-IR" sz="2400" b="1" dirty="0" smtClean="0">
              <a:cs typeface="B Titr" pitchFamily="2" charset="-78"/>
            </a:endParaRPr>
          </a:p>
          <a:p>
            <a:endParaRPr lang="fa-IR" sz="2400" b="1" dirty="0" smtClean="0">
              <a:cs typeface="B Titr" pitchFamily="2" charset="-78"/>
            </a:endParaRPr>
          </a:p>
          <a:p>
            <a:pPr>
              <a:buNone/>
            </a:pPr>
            <a:endParaRPr lang="fa-IR" sz="2400" b="1" dirty="0" smtClean="0">
              <a:cs typeface="B Titr" pitchFamily="2" charset="-78"/>
            </a:endParaRPr>
          </a:p>
          <a:p>
            <a:pPr>
              <a:buNone/>
            </a:pPr>
            <a:endParaRPr lang="fa-IR" sz="2400" b="1" dirty="0" smtClean="0">
              <a:cs typeface="B Titr" pitchFamily="2" charset="-78"/>
            </a:endParaRPr>
          </a:p>
          <a:p>
            <a:pPr>
              <a:buNone/>
            </a:pPr>
            <a:r>
              <a:rPr lang="fa-IR" sz="2400" b="1" dirty="0" smtClean="0">
                <a:cs typeface="B Titr" pitchFamily="2" charset="-78"/>
              </a:rPr>
              <a:t> فروش محصول (بدون قرارداد):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fa-IR" sz="2600" b="1" dirty="0" smtClean="0">
                <a:cs typeface="B Titr" pitchFamily="2" charset="-78"/>
              </a:rPr>
              <a:t>اقدامات انجام شده توسط واحد تاکنون</a:t>
            </a:r>
            <a:endParaRPr lang="fa-IR" sz="2600" b="1" dirty="0">
              <a:cs typeface="B Titr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93156" y="1357298"/>
          <a:ext cx="7922248" cy="18132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63145"/>
                <a:gridCol w="2149486"/>
                <a:gridCol w="1245140"/>
                <a:gridCol w="1179583"/>
                <a:gridCol w="1984894"/>
              </a:tblGrid>
              <a:tr h="64294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نام کارفرما</a:t>
                      </a:r>
                      <a:endParaRPr lang="fa-IR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موضوع قرارداد</a:t>
                      </a:r>
                      <a:endParaRPr lang="fa-IR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تاریخ شروع</a:t>
                      </a:r>
                      <a:endParaRPr lang="fa-IR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تاریخ پایان</a:t>
                      </a:r>
                      <a:endParaRPr lang="fa-IR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  <a:cs typeface="B Nazanin" pitchFamily="2" charset="-78"/>
                        </a:rPr>
                        <a:t>مبلغ قرارداد(ریال)</a:t>
                      </a:r>
                      <a:endParaRPr lang="fa-IR" dirty="0">
                        <a:solidFill>
                          <a:schemeClr val="tx1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جمع</a:t>
                      </a:r>
                      <a:endParaRPr lang="fa-I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85786" y="3857628"/>
          <a:ext cx="7993688" cy="239088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257468"/>
                <a:gridCol w="1114418"/>
                <a:gridCol w="2443146"/>
                <a:gridCol w="2178656"/>
              </a:tblGrid>
              <a:tr h="65352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نام محصول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تعداد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محل فروش(سازمان/شرکت...)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مبلغ فروش(ریال)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5173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اینورتر کیفی با مدل های مختلف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250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ابزار فروش ها و مصارف عمومی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2/000/000/000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41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41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41"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b="1" dirty="0" smtClean="0">
                          <a:solidFill>
                            <a:sysClr val="windowText" lastClr="000000"/>
                          </a:solidFill>
                        </a:rPr>
                        <a:t>جمع</a:t>
                      </a:r>
                      <a:endParaRPr lang="fa-IR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2/000/000/000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F:\واحدهاي فناور\امیر میفری\DSC02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14546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712968" cy="5832648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بازاریابی و تبلیغات</a:t>
            </a:r>
            <a:r>
              <a:rPr lang="fa-IR" sz="2800" b="1" dirty="0" smtClean="0">
                <a:cs typeface="B Nazanin" pitchFamily="2" charset="-78"/>
              </a:rPr>
              <a:t>(</a:t>
            </a:r>
            <a:r>
              <a:rPr lang="fa-IR" sz="2400" b="1" dirty="0" smtClean="0">
                <a:cs typeface="B Nazanin" pitchFamily="2" charset="-78"/>
              </a:rPr>
              <a:t>بروشور-کاتالوگ-سایت-لوگو-حضور درنمایشگاه و...):</a:t>
            </a:r>
          </a:p>
          <a:p>
            <a:pPr>
              <a:buNone/>
            </a:pPr>
            <a:r>
              <a:rPr lang="fa-IR" sz="1800" dirty="0" smtClean="0">
                <a:cs typeface="B Nazanin" pitchFamily="2" charset="-78"/>
              </a:rPr>
              <a:t>    </a:t>
            </a:r>
            <a:r>
              <a:rPr lang="fa-IR" sz="2000" dirty="0" smtClean="0">
                <a:cs typeface="B Nazanin" pitchFamily="2" charset="-78"/>
              </a:rPr>
              <a:t>باپخش بروشور وکاتالوگ در بین شهر و همچنین حضور مستقیم در نمایشگاه صنعت با برند دیگر و نیز ارتباط مستقیم با ابزار فروش های سطح استان جهت اعطای نمایندگی به آنها.</a:t>
            </a:r>
          </a:p>
          <a:p>
            <a:r>
              <a:rPr lang="fa-IR" sz="2400" b="1" dirty="0" smtClean="0">
                <a:cs typeface="B Nazanin" pitchFamily="2" charset="-78"/>
              </a:rPr>
              <a:t>طراحی محصول وبرند سازی:</a:t>
            </a:r>
          </a:p>
          <a:p>
            <a:r>
              <a:rPr lang="fa-IR" sz="2400" b="1" dirty="0" smtClean="0">
                <a:cs typeface="B Nazanin" pitchFamily="2" charset="-78"/>
              </a:rPr>
              <a:t>در حال حاضر 4محصول تولید میشود که با نام تجاری</a:t>
            </a:r>
            <a:r>
              <a:rPr lang="en-US" sz="2400" b="1" dirty="0" smtClean="0">
                <a:cs typeface="B Nazanin" pitchFamily="2" charset="-78"/>
              </a:rPr>
              <a:t>(WEST CO)</a:t>
            </a:r>
            <a:r>
              <a:rPr lang="fa-IR" sz="2400" b="1" dirty="0" smtClean="0">
                <a:cs typeface="B Nazanin" pitchFamily="2" charset="-78"/>
              </a:rPr>
              <a:t>در بازار عرضه می شود.</a:t>
            </a:r>
          </a:p>
          <a:p>
            <a:r>
              <a:rPr lang="fa-IR" sz="2400" b="1" dirty="0" smtClean="0">
                <a:cs typeface="B Nazanin" pitchFamily="2" charset="-78"/>
              </a:rPr>
              <a:t>1)مدل</a:t>
            </a:r>
            <a:r>
              <a:rPr lang="en-US" sz="2400" b="1" dirty="0" smtClean="0">
                <a:cs typeface="B Nazanin" pitchFamily="2" charset="-78"/>
              </a:rPr>
              <a:t>UW181 </a:t>
            </a:r>
            <a:r>
              <a:rPr lang="fa-IR" sz="2400" b="1" dirty="0" smtClean="0">
                <a:cs typeface="B Nazanin" pitchFamily="2" charset="-78"/>
              </a:rPr>
              <a:t>:حداکثر جهت جوشکاری با الکترود 3به طور دائم.</a:t>
            </a:r>
          </a:p>
          <a:p>
            <a:r>
              <a:rPr lang="fa-IR" sz="2400" b="1" dirty="0" smtClean="0">
                <a:cs typeface="B Nazanin" pitchFamily="2" charset="-78"/>
              </a:rPr>
              <a:t>2)مدل</a:t>
            </a:r>
            <a:r>
              <a:rPr lang="en-US" sz="2400" b="1" dirty="0" smtClean="0">
                <a:cs typeface="B Nazanin" pitchFamily="2" charset="-78"/>
              </a:rPr>
              <a:t>UW201</a:t>
            </a:r>
            <a:r>
              <a:rPr lang="fa-IR" sz="2400" b="1" dirty="0" smtClean="0">
                <a:cs typeface="B Nazanin" pitchFamily="2" charset="-78"/>
              </a:rPr>
              <a:t>:حداکثر جهت جوشکاری با الکترود 3به طور دائم.</a:t>
            </a:r>
          </a:p>
          <a:p>
            <a:pPr marL="109728" indent="0">
              <a:buNone/>
            </a:pPr>
            <a:r>
              <a:rPr lang="fa-IR" sz="2400" b="1" dirty="0" smtClean="0">
                <a:cs typeface="B Nazanin" pitchFamily="2" charset="-78"/>
              </a:rPr>
              <a:t>   (قابلیت ارتقا داخلی دستگاه جهت جوشکاری با الکترود 4 به طور دائم)</a:t>
            </a:r>
          </a:p>
          <a:p>
            <a:pPr marL="109728" indent="0">
              <a:buNone/>
            </a:pP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  3)مدل</a:t>
            </a:r>
            <a:r>
              <a:rPr lang="en-US" sz="2400" b="1" dirty="0" smtClean="0">
                <a:cs typeface="B Nazanin" pitchFamily="2" charset="-78"/>
              </a:rPr>
              <a:t>UW201</a:t>
            </a:r>
            <a:r>
              <a:rPr lang="fa-IR" sz="2400" b="1" dirty="0" smtClean="0">
                <a:cs typeface="B Nazanin" pitchFamily="2" charset="-78"/>
              </a:rPr>
              <a:t>:حداکثر جهت جوشکاری با الکترود 4به طور دائم.</a:t>
            </a:r>
          </a:p>
          <a:p>
            <a:pPr marL="109728" indent="0">
              <a:buNone/>
            </a:pPr>
            <a:r>
              <a:rPr lang="fa-IR" sz="2400" b="1" dirty="0" smtClean="0">
                <a:cs typeface="B Nazanin" pitchFamily="2" charset="-78"/>
              </a:rPr>
              <a:t>   4)مدل</a:t>
            </a:r>
            <a:r>
              <a:rPr lang="en-US" sz="2400" b="1" dirty="0" smtClean="0">
                <a:cs typeface="B Nazanin" pitchFamily="2" charset="-78"/>
              </a:rPr>
              <a:t>UW251</a:t>
            </a:r>
            <a:r>
              <a:rPr lang="fa-IR" sz="2400" b="1" dirty="0" smtClean="0">
                <a:cs typeface="B Nazanin" pitchFamily="2" charset="-78"/>
              </a:rPr>
              <a:t>:حداکثر جهت جوشکاری با الکترود 5 به طور دائم.</a:t>
            </a:r>
          </a:p>
          <a:p>
            <a:pPr marL="109728" indent="0">
              <a:buNone/>
            </a:pPr>
            <a:endParaRPr lang="fa-IR" sz="2800" dirty="0" smtClean="0">
              <a:cs typeface="B Nazanin" pitchFamily="2" charset="-78"/>
            </a:endParaRPr>
          </a:p>
          <a:p>
            <a:r>
              <a:rPr lang="fa-IR" sz="2400" b="1" dirty="0" smtClean="0">
                <a:cs typeface="B Nazanin" pitchFamily="2" charset="-78"/>
              </a:rPr>
              <a:t>اظهارنامه مالیاتی</a:t>
            </a:r>
            <a:r>
              <a:rPr lang="fa-IR" sz="2400" b="1" dirty="0" smtClean="0">
                <a:cs typeface="B Nazanin" pitchFamily="2" charset="-78"/>
                <a:sym typeface="Wingdings" pitchFamily="2" charset="2"/>
              </a:rPr>
              <a:t>:</a:t>
            </a:r>
            <a:endParaRPr lang="fa-IR" sz="1400" b="1" dirty="0" smtClean="0">
              <a:cs typeface="B Nazanin" pitchFamily="2" charset="-78"/>
            </a:endParaRPr>
          </a:p>
          <a:p>
            <a:endParaRPr lang="fa-IR" sz="2800" dirty="0" smtClean="0">
              <a:cs typeface="B Nazanin" pitchFamily="2" charset="-78"/>
            </a:endParaRPr>
          </a:p>
          <a:p>
            <a:endParaRPr lang="fa-IR" sz="2800" dirty="0"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pPr algn="r"/>
            <a:r>
              <a:rPr lang="fa-IR" sz="2500" dirty="0" smtClean="0">
                <a:cs typeface="B Titr" pitchFamily="2" charset="-78"/>
              </a:rPr>
              <a:t>سایرفعالیت ها</a:t>
            </a:r>
            <a:r>
              <a:rPr lang="fa-IR" sz="1300" dirty="0" smtClean="0">
                <a:cs typeface="B Titr" pitchFamily="2" charset="-78"/>
              </a:rPr>
              <a:t>:(پاسخ به سوالات این قسمت برای متقاضیان تمدید قرارداد اجباری است)</a:t>
            </a:r>
            <a:endParaRPr lang="fa-IR" sz="13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8754176" cy="6383062"/>
          </a:xfrm>
        </p:spPr>
        <p:txBody>
          <a:bodyPr>
            <a:normAutofit lnSpcReduction="10000"/>
          </a:bodyPr>
          <a:lstStyle/>
          <a:p>
            <a:pPr algn="ctr"/>
            <a:r>
              <a:rPr lang="fa-IR" sz="2800" dirty="0" smtClean="0">
                <a:cs typeface="B Titr" pitchFamily="2" charset="-78"/>
              </a:rPr>
              <a:t>تحلیل بازار</a:t>
            </a:r>
          </a:p>
          <a:p>
            <a:r>
              <a:rPr lang="fa-IR" sz="2400" dirty="0" smtClean="0">
                <a:cs typeface="B Titr" pitchFamily="2" charset="-78"/>
              </a:rPr>
              <a:t>مشتریان محصول/خدمات:</a:t>
            </a:r>
          </a:p>
          <a:p>
            <a:r>
              <a:rPr lang="fa-IR" sz="2000" dirty="0" smtClean="0">
                <a:cs typeface="B Titr" pitchFamily="2" charset="-78"/>
              </a:rPr>
              <a:t>به ترتیب فروشگا های ابزار الات صنعتی و همچنین صنایع مرتبط با جوش از جمله جوشکار اسکلت-جوشکار خطوط انتقال و انشعاب گاز-جوشکار سیار و در انتها مصارف خانگی.</a:t>
            </a:r>
          </a:p>
          <a:p>
            <a:r>
              <a:rPr lang="fa-IR" sz="2800" dirty="0" smtClean="0">
                <a:cs typeface="B Titr" pitchFamily="2" charset="-78"/>
              </a:rPr>
              <a:t>خدمات</a:t>
            </a:r>
            <a:r>
              <a:rPr lang="fa-IR" sz="2000" dirty="0" smtClean="0">
                <a:cs typeface="B Titr" pitchFamily="2" charset="-78"/>
              </a:rPr>
              <a:t>:</a:t>
            </a:r>
          </a:p>
          <a:p>
            <a:r>
              <a:rPr lang="fa-IR" sz="1800" dirty="0" smtClean="0">
                <a:cs typeface="B Titr" pitchFamily="2" charset="-78"/>
              </a:rPr>
              <a:t>1)بازپرداخت وجه در صورت عدم رضایت از دستگاه تا 10روز بعد از خرید</a:t>
            </a:r>
          </a:p>
          <a:p>
            <a:r>
              <a:rPr lang="fa-IR" sz="1800" dirty="0" smtClean="0">
                <a:cs typeface="B Titr" pitchFamily="2" charset="-78"/>
              </a:rPr>
              <a:t>2)ده سال خدمات پس از فروش به نحو مطلوب.</a:t>
            </a:r>
          </a:p>
          <a:p>
            <a:r>
              <a:rPr lang="fa-IR" sz="1800" dirty="0" smtClean="0">
                <a:cs typeface="B Titr" pitchFamily="2" charset="-78"/>
              </a:rPr>
              <a:t>3)یک سال ضمانت و 18ماه سرویس رایگان.</a:t>
            </a:r>
          </a:p>
          <a:p>
            <a:r>
              <a:rPr lang="fa-IR" sz="2400" dirty="0" smtClean="0">
                <a:cs typeface="B Titr" pitchFamily="2" charset="-78"/>
              </a:rPr>
              <a:t>رقبای داخلی /خارجی:</a:t>
            </a:r>
          </a:p>
          <a:p>
            <a:r>
              <a:rPr lang="fa-IR" sz="2000" dirty="0" smtClean="0">
                <a:cs typeface="B Titr" pitchFamily="2" charset="-78"/>
              </a:rPr>
              <a:t>رقبای داخلی:از جمله صبا الکتریک اصفهان.آورین اراک.ایران ترانس مشهد.</a:t>
            </a:r>
          </a:p>
          <a:p>
            <a:r>
              <a:rPr lang="fa-IR" sz="2000" dirty="0" smtClean="0">
                <a:cs typeface="B Titr" pitchFamily="2" charset="-78"/>
              </a:rPr>
              <a:t>رقبای خارجی:با برند های مختلفی در بازار عرضه میشود که بیشتر آنها از قطعات درجه 3چینی استفاده شده است</a:t>
            </a:r>
          </a:p>
          <a:p>
            <a:pPr>
              <a:buNone/>
            </a:pPr>
            <a:endParaRPr lang="fa-IR" sz="28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نمونه مشابه در بازار(داخلی/خارجی):</a:t>
            </a:r>
            <a:endParaRPr lang="fa-IR" sz="2000" dirty="0" smtClean="0">
              <a:cs typeface="B Titr" pitchFamily="2" charset="-78"/>
            </a:endParaRPr>
          </a:p>
          <a:p>
            <a:r>
              <a:rPr lang="fa-IR" sz="2000" dirty="0" smtClean="0">
                <a:cs typeface="B Titr" pitchFamily="2" charset="-78"/>
              </a:rPr>
              <a:t>بازار داخلی: ایران ترانس مشهد(به دلیل مشابهت در تکنولوژی ساخت)</a:t>
            </a:r>
          </a:p>
          <a:p>
            <a:r>
              <a:rPr lang="fa-IR" sz="2000" dirty="0" smtClean="0">
                <a:cs typeface="B Titr" pitchFamily="2" charset="-78"/>
              </a:rPr>
              <a:t>بازار خارجی:با کیفیت پایین از جمله ادون-ان تی مکس-هاش جی.</a:t>
            </a:r>
          </a:p>
          <a:p>
            <a:endParaRPr lang="fa-IR" sz="28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سایر فعالیت های اقتصادی :</a:t>
            </a:r>
          </a:p>
          <a:p>
            <a:endParaRPr lang="fa-IR" sz="2800" dirty="0" smtClean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fa-IR" sz="2400" b="1" dirty="0" smtClean="0">
                <a:cs typeface="B Titr" pitchFamily="2" charset="-78"/>
              </a:rPr>
              <a:t>پیش بینی میزان فروش</a:t>
            </a:r>
          </a:p>
          <a:p>
            <a:endParaRPr lang="fa-I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b="1" dirty="0" smtClean="0">
                <a:cs typeface="B Titr" pitchFamily="2" charset="-78"/>
              </a:rPr>
              <a:t>برنامه کاری آینده (برای دوره یک ساله)</a:t>
            </a:r>
            <a:endParaRPr lang="fa-IR" sz="2800" b="1" dirty="0">
              <a:cs typeface="B Titr" pitchFamily="2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00614049"/>
              </p:ext>
            </p:extLst>
          </p:nvPr>
        </p:nvGraphicFramePr>
        <p:xfrm>
          <a:off x="428595" y="2214554"/>
          <a:ext cx="8572561" cy="28074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28708"/>
                <a:gridCol w="2228812"/>
                <a:gridCol w="1343038"/>
                <a:gridCol w="985830"/>
                <a:gridCol w="1643051"/>
                <a:gridCol w="1743122"/>
              </a:tblGrid>
              <a:tr h="85725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ردیف</a:t>
                      </a:r>
                      <a:endParaRPr lang="fa-IR" sz="14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نام محصول</a:t>
                      </a:r>
                      <a:endParaRPr lang="fa-IR" sz="20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ظرفیت تولید یک ساله</a:t>
                      </a:r>
                      <a:endParaRPr lang="fa-IR" sz="20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واحد</a:t>
                      </a:r>
                      <a:endParaRPr lang="fa-IR" sz="20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قیمت</a:t>
                      </a:r>
                      <a:r>
                        <a:rPr lang="fa-IR" sz="2000" baseline="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 فروش(ریال)</a:t>
                      </a:r>
                      <a:endParaRPr lang="fa-IR" sz="20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پراکندگی جغرافیایی مشتریان(استانی-کشوری-منطقه</a:t>
                      </a:r>
                      <a:r>
                        <a:rPr lang="fa-IR" sz="1600" baseline="0" dirty="0" smtClean="0">
                          <a:solidFill>
                            <a:sysClr val="windowText" lastClr="000000"/>
                          </a:solidFill>
                          <a:cs typeface="B Nazanin" pitchFamily="2" charset="-78"/>
                        </a:rPr>
                        <a:t> ایی)</a:t>
                      </a:r>
                      <a:endParaRPr lang="fa-IR" sz="1600" dirty="0">
                        <a:solidFill>
                          <a:sysClr val="windowText" lastClr="000000"/>
                        </a:solidFill>
                        <a:cs typeface="B Nazanin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7542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Low" rtl="1"/>
                      <a:r>
                        <a:rPr kumimoji="0" lang="fa-I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دستگاه جوش اینورتری 250 آمپر</a:t>
                      </a:r>
                      <a:endParaRPr lang="fa-I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120</a:t>
                      </a:r>
                      <a:r>
                        <a:rPr kumimoji="0" lang="fa-I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دستگاه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9/000/000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 منطقه ای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542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دستگاه جوش اینورتری 200 آمپر</a:t>
                      </a:r>
                      <a:endParaRPr lang="fa-I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      120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دستگاه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7500/000 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منطقه ای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542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دستگاه جوش اینورتری 180 آمپر</a:t>
                      </a:r>
                      <a:endParaRPr lang="fa-IR" sz="14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baseline="0" dirty="0" smtClean="0">
                          <a:solidFill>
                            <a:sysClr val="windowText" lastClr="000000"/>
                          </a:solidFill>
                        </a:rPr>
                        <a:t>      180</a:t>
                      </a:r>
                      <a:endParaRPr lang="fa-IR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دستگاه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4000/000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منطقه ای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7542"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Titr" pitchFamily="2" charset="-78"/>
                        </a:rPr>
                        <a:t>فروش کل</a:t>
                      </a:r>
                      <a:endParaRPr kumimoji="0" lang="fa-IR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Titr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ysClr val="windowText" lastClr="000000"/>
                          </a:solidFill>
                        </a:rPr>
                        <a:t>2/700/000/000</a:t>
                      </a:r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F:\واحدهاي فناور\امیر میفری\New folder\west co (16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4929198"/>
            <a:ext cx="4214842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1812</TotalTime>
  <Words>1122</Words>
  <Application>Microsoft Office PowerPoint</Application>
  <PresentationFormat>On-screen Show (4:3)</PresentationFormat>
  <Paragraphs>358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Concourse</vt:lpstr>
      <vt:lpstr>مقدمه</vt:lpstr>
      <vt:lpstr>مقدمه</vt:lpstr>
      <vt:lpstr>نام شرکت: الکترو جوش باختر</vt:lpstr>
      <vt:lpstr>Slide 4</vt:lpstr>
      <vt:lpstr>Slide 5</vt:lpstr>
      <vt:lpstr>اقدامات انجام شده توسط واحد تاکنون</vt:lpstr>
      <vt:lpstr>سایرفعالیت ها:(پاسخ به سوالات این قسمت برای متقاضیان تمدید قرارداد اجباری است)</vt:lpstr>
      <vt:lpstr>Slide 8</vt:lpstr>
      <vt:lpstr>برنامه کاری آینده (برای دوره یک ساله)</vt:lpstr>
      <vt:lpstr>تجهیزات مورد نیاز</vt:lpstr>
      <vt:lpstr>تجهیزات</vt:lpstr>
      <vt:lpstr>Slide 12</vt:lpstr>
      <vt:lpstr>Slide 13</vt:lpstr>
      <vt:lpstr>مواد اولیه (مصرفی)لازم ،هزینه و محل تامین:</vt:lpstr>
      <vt:lpstr>Slide 15</vt:lpstr>
      <vt:lpstr>مواد اولیه</vt:lpstr>
      <vt:lpstr>Slide 17</vt:lpstr>
      <vt:lpstr>تعداد و مهارت نیروی کار مورد نیاز:</vt:lpstr>
      <vt:lpstr>اسامی تیم فعلی : * نام صاحب طرح نیزذکر گردد</vt:lpstr>
      <vt:lpstr>متوسط مخارج ماهیانه</vt:lpstr>
      <vt:lpstr>پیش بینی سود یکساله:</vt:lpstr>
      <vt:lpstr>3-دریافت تسهیلات از منابع مختلف</vt:lpstr>
      <vt:lpstr>Slide 23</vt:lpstr>
      <vt:lpstr>Slide 24</vt:lpstr>
    </vt:vector>
  </TitlesOfParts>
  <Company>jahad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monifi</dc:creator>
  <cp:lastModifiedBy>roshdeslamabad</cp:lastModifiedBy>
  <cp:revision>319</cp:revision>
  <dcterms:created xsi:type="dcterms:W3CDTF">2014-12-28T06:41:38Z</dcterms:created>
  <dcterms:modified xsi:type="dcterms:W3CDTF">2018-02-24T07:07:22Z</dcterms:modified>
</cp:coreProperties>
</file>