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6858000" cy="9906000" type="A4"/>
  <p:notesSz cx="6742113" cy="987266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7"/>
    <a:srgbClr val="FFDB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557" autoAdjust="0"/>
    <p:restoredTop sz="94660"/>
  </p:normalViewPr>
  <p:slideViewPr>
    <p:cSldViewPr snapToGrid="0">
      <p:cViewPr varScale="1">
        <p:scale>
          <a:sx n="52" d="100"/>
          <a:sy n="52" d="100"/>
        </p:scale>
        <p:origin x="2316" y="-1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608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414979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96725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493505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436035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221702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93070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394071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537493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841187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4E3F6-DD9C-4E92-9B27-4DC5AC8410D1}" type="datetimeFigureOut">
              <a:rPr lang="fa-IR" smtClean="0"/>
              <a:pPr/>
              <a:t>20/04/1442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2C2B5E-A56B-4CF6-84EE-00B2F0A69EE0}" type="slidenum">
              <a:rPr lang="fa-IR" smtClean="0"/>
              <a:pPr/>
              <a:t>‹#›</a:t>
            </a:fld>
            <a:endParaRPr lang="fa-IR"/>
          </a:p>
        </p:txBody>
      </p:sp>
    </p:spTree>
    <p:extLst>
      <p:ext uri="{BB962C8B-B14F-4D97-AF65-F5344CB8AC3E}">
        <p14:creationId xmlns:p14="http://schemas.microsoft.com/office/powerpoint/2010/main" val="107089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0C4E3F6-DD9C-4E92-9B27-4DC5AC8410D1}" type="datetimeFigureOut">
              <a:rPr lang="fa-IR" smtClean="0"/>
              <a:pPr/>
              <a:t>20/04/1442</a:t>
            </a:fld>
            <a:endParaRPr lang="fa-I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F2C2B5E-A56B-4CF6-84EE-00B2F0A69EE0}" type="slidenum">
              <a:rPr lang="fa-IR" smtClean="0"/>
              <a:pPr/>
              <a:t>‹#›</a:t>
            </a:fld>
            <a:endParaRPr lang="fa-IR"/>
          </a:p>
        </p:txBody>
      </p:sp>
    </p:spTree>
    <p:extLst>
      <p:ext uri="{BB962C8B-B14F-4D97-AF65-F5344CB8AC3E}">
        <p14:creationId xmlns:p14="http://schemas.microsoft.com/office/powerpoint/2010/main" val="2019230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115677" y="1392381"/>
            <a:ext cx="1628775" cy="7505920"/>
          </a:xfrm>
          <a:prstGeom prst="roundRect">
            <a:avLst>
              <a:gd name="adj" fmla="val 7310"/>
            </a:avLst>
          </a:prstGeom>
          <a:gradFill>
            <a:gsLst>
              <a:gs pos="0">
                <a:schemeClr val="accent4">
                  <a:lumMod val="110000"/>
                  <a:satMod val="105000"/>
                  <a:tint val="67000"/>
                  <a:alpha val="50000"/>
                </a:schemeClr>
              </a:gs>
              <a:gs pos="50000">
                <a:schemeClr val="accent4">
                  <a:lumMod val="105000"/>
                  <a:satMod val="103000"/>
                  <a:tint val="73000"/>
                </a:schemeClr>
              </a:gs>
              <a:gs pos="100000">
                <a:schemeClr val="accent4">
                  <a:lumMod val="105000"/>
                  <a:satMod val="109000"/>
                  <a:tint val="81000"/>
                </a:schemeClr>
              </a:gs>
            </a:gsLst>
          </a:gradFill>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sz="2000" dirty="0">
              <a:solidFill>
                <a:schemeClr val="tx1"/>
              </a:solidFill>
              <a:cs typeface="B Yekan" panose="00000400000000000000" pitchFamily="2" charset="-78"/>
            </a:endParaRPr>
          </a:p>
        </p:txBody>
      </p:sp>
      <p:cxnSp>
        <p:nvCxnSpPr>
          <p:cNvPr id="16" name="Straight Connector 15"/>
          <p:cNvCxnSpPr/>
          <p:nvPr/>
        </p:nvCxnSpPr>
        <p:spPr>
          <a:xfrm>
            <a:off x="2372980" y="9195375"/>
            <a:ext cx="3631474"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567544" y="509415"/>
            <a:ext cx="3474474" cy="830997"/>
          </a:xfrm>
          <a:prstGeom prst="rect">
            <a:avLst/>
          </a:prstGeom>
          <a:noFill/>
        </p:spPr>
        <p:txBody>
          <a:bodyPr wrap="square" rtlCol="1">
            <a:spAutoFit/>
          </a:bodyPr>
          <a:lstStyle/>
          <a:p>
            <a:pPr algn="ctr"/>
            <a:r>
              <a:rPr lang="fa-IR" sz="1600" dirty="0" smtClean="0">
                <a:cs typeface="B Titr" panose="00000700000000000000" pitchFamily="2" charset="-78"/>
              </a:rPr>
              <a:t>وزارت علوم، تحقیقات و فناوری</a:t>
            </a:r>
          </a:p>
          <a:p>
            <a:pPr algn="ctr"/>
            <a:endParaRPr lang="fa-IR" sz="1600" dirty="0" smtClean="0">
              <a:cs typeface="B Titr" panose="00000700000000000000" pitchFamily="2" charset="-78"/>
            </a:endParaRPr>
          </a:p>
          <a:p>
            <a:pPr algn="ctr"/>
            <a:r>
              <a:rPr lang="fa-IR" sz="1600" dirty="0" smtClean="0">
                <a:cs typeface="B Titr" panose="00000700000000000000" pitchFamily="2" charset="-78"/>
              </a:rPr>
              <a:t>دانشگاه فنی و حرفه ای استان کرمانشاه</a:t>
            </a:r>
            <a:endParaRPr lang="fa-IR" sz="1600" dirty="0">
              <a:cs typeface="B Titr" panose="00000700000000000000" pitchFamily="2" charset="-78"/>
            </a:endParaRPr>
          </a:p>
        </p:txBody>
      </p:sp>
      <p:grpSp>
        <p:nvGrpSpPr>
          <p:cNvPr id="9" name="Group 8"/>
          <p:cNvGrpSpPr/>
          <p:nvPr/>
        </p:nvGrpSpPr>
        <p:grpSpPr>
          <a:xfrm>
            <a:off x="1823118" y="1368149"/>
            <a:ext cx="4742200" cy="1119243"/>
            <a:chOff x="1811771" y="1732214"/>
            <a:chExt cx="4742200" cy="1037430"/>
          </a:xfrm>
        </p:grpSpPr>
        <p:sp>
          <p:nvSpPr>
            <p:cNvPr id="15" name="Rounded Rectangle 14"/>
            <p:cNvSpPr/>
            <p:nvPr/>
          </p:nvSpPr>
          <p:spPr>
            <a:xfrm>
              <a:off x="1873971" y="1894575"/>
              <a:ext cx="4680000" cy="875069"/>
            </a:xfrm>
            <a:prstGeom prst="roundRect">
              <a:avLst>
                <a:gd name="adj" fmla="val 12856"/>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600" dirty="0">
                <a:solidFill>
                  <a:schemeClr val="tx1"/>
                </a:solidFill>
                <a:cs typeface="B Yekan" panose="00000400000000000000" pitchFamily="2" charset="-78"/>
              </a:endParaRPr>
            </a:p>
          </p:txBody>
        </p:sp>
        <p:sp>
          <p:nvSpPr>
            <p:cNvPr id="6" name="Rounded Rectangle 5"/>
            <p:cNvSpPr/>
            <p:nvPr/>
          </p:nvSpPr>
          <p:spPr>
            <a:xfrm>
              <a:off x="1811771" y="1732214"/>
              <a:ext cx="4740662" cy="1037430"/>
            </a:xfrm>
            <a:prstGeom prst="roundRect">
              <a:avLst/>
            </a:prstGeom>
            <a:solidFill>
              <a:srgbClr val="FFE697"/>
            </a:solidFill>
          </p:spPr>
          <p:style>
            <a:lnRef idx="1">
              <a:schemeClr val="accent2"/>
            </a:lnRef>
            <a:fillRef idx="2">
              <a:schemeClr val="accent2"/>
            </a:fillRef>
            <a:effectRef idx="1">
              <a:schemeClr val="accent2"/>
            </a:effectRef>
            <a:fontRef idx="minor">
              <a:schemeClr val="dk1"/>
            </a:fontRef>
          </p:style>
          <p:txBody>
            <a:bodyPr rtlCol="1" anchor="ctr"/>
            <a:lstStyle/>
            <a:p>
              <a:pPr algn="ctr"/>
              <a:r>
                <a:rPr lang="fa-IR" sz="1600" dirty="0">
                  <a:solidFill>
                    <a:srgbClr val="FF0000"/>
                  </a:solidFill>
                  <a:cs typeface="B Yekan" panose="00000400000000000000" pitchFamily="2" charset="-78"/>
                </a:rPr>
                <a:t>عنوا</a:t>
              </a:r>
              <a:r>
                <a:rPr lang="fa-IR" sz="2000" dirty="0">
                  <a:solidFill>
                    <a:srgbClr val="FF0000"/>
                  </a:solidFill>
                  <a:cs typeface="B Nazanin" panose="00000400000000000000" pitchFamily="2" charset="-78"/>
                </a:rPr>
                <a:t>ن </a:t>
              </a:r>
              <a:r>
                <a:rPr lang="fa-IR" sz="2000" dirty="0" smtClean="0">
                  <a:solidFill>
                    <a:srgbClr val="FF0000"/>
                  </a:solidFill>
                  <a:cs typeface="B Nazanin" panose="00000400000000000000" pitchFamily="2" charset="-78"/>
                </a:rPr>
                <a:t>طرح پژوهشی : </a:t>
              </a:r>
              <a:r>
                <a:rPr lang="fa-IR" sz="2800" b="1" dirty="0" smtClean="0">
                  <a:cs typeface="B Nazanin" panose="00000400000000000000" pitchFamily="2" charset="-78"/>
                </a:rPr>
                <a:t>کنترل هوشمند مشعل</a:t>
              </a:r>
              <a:endParaRPr lang="fa-IR" sz="2000" dirty="0">
                <a:solidFill>
                  <a:srgbClr val="FF0000"/>
                </a:solidFill>
                <a:cs typeface="B Nazanin" panose="00000400000000000000" pitchFamily="2" charset="-78"/>
              </a:endParaRPr>
            </a:p>
          </p:txBody>
        </p:sp>
      </p:grpSp>
      <p:sp>
        <p:nvSpPr>
          <p:cNvPr id="18" name="TextBox 17"/>
          <p:cNvSpPr txBox="1"/>
          <p:nvPr/>
        </p:nvSpPr>
        <p:spPr>
          <a:xfrm>
            <a:off x="58707" y="1780662"/>
            <a:ext cx="1707441" cy="8002191"/>
          </a:xfrm>
          <a:prstGeom prst="rect">
            <a:avLst/>
          </a:prstGeom>
          <a:noFill/>
        </p:spPr>
        <p:txBody>
          <a:bodyPr wrap="square" rtlCol="1">
            <a:spAutoFit/>
          </a:bodyPr>
          <a:lstStyle/>
          <a:p>
            <a:pPr algn="ctr"/>
            <a:r>
              <a:rPr lang="fa-IR" b="1" dirty="0" smtClean="0">
                <a:solidFill>
                  <a:srgbClr val="FF0000"/>
                </a:solidFill>
                <a:cs typeface="B Nazanin" panose="00000400000000000000" pitchFamily="2" charset="-78"/>
              </a:rPr>
              <a:t>صاحب طرح:</a:t>
            </a:r>
          </a:p>
          <a:p>
            <a:pPr algn="ctr"/>
            <a:endParaRPr lang="fa-IR" dirty="0" smtClean="0">
              <a:solidFill>
                <a:srgbClr val="FF0000"/>
              </a:solidFill>
              <a:cs typeface="B Nazanin" panose="00000400000000000000" pitchFamily="2" charset="-78"/>
            </a:endParaRPr>
          </a:p>
          <a:p>
            <a:r>
              <a:rPr lang="fa-IR" sz="1600" dirty="0" smtClean="0">
                <a:cs typeface="B Nazanin" panose="00000400000000000000" pitchFamily="2" charset="-78"/>
              </a:rPr>
              <a:t>نام دانشکده/آموزشکده: </a:t>
            </a:r>
          </a:p>
          <a:p>
            <a:r>
              <a:rPr lang="fa-IR" dirty="0" smtClean="0">
                <a:cs typeface="B Nazanin" panose="00000400000000000000" pitchFamily="2" charset="-78"/>
              </a:rPr>
              <a:t>اسلام اباد غرب</a:t>
            </a:r>
          </a:p>
          <a:p>
            <a:r>
              <a:rPr lang="fa-IR" sz="1600" dirty="0" smtClean="0">
                <a:cs typeface="B Nazanin" panose="00000400000000000000" pitchFamily="2" charset="-78"/>
              </a:rPr>
              <a:t>نام و عکس صاحب طرح:</a:t>
            </a:r>
          </a:p>
          <a:p>
            <a:r>
              <a:rPr lang="fa-IR" dirty="0" smtClean="0">
                <a:cs typeface="B Nazanin" panose="00000400000000000000" pitchFamily="2" charset="-78"/>
              </a:rPr>
              <a:t>کیومرث سبزواری</a:t>
            </a:r>
            <a:endParaRPr lang="fa-IR" dirty="0">
              <a:cs typeface="B Nazanin" panose="00000400000000000000" pitchFamily="2" charset="-78"/>
            </a:endParaRPr>
          </a:p>
          <a:p>
            <a:endParaRPr lang="fa-IR" dirty="0" smtClean="0">
              <a:cs typeface="B Nazanin" panose="00000400000000000000" pitchFamily="2" charset="-78"/>
            </a:endParaRPr>
          </a:p>
          <a:p>
            <a:endParaRPr lang="fa-IR" dirty="0">
              <a:cs typeface="B Nazanin" panose="00000400000000000000" pitchFamily="2" charset="-78"/>
            </a:endParaRPr>
          </a:p>
          <a:p>
            <a:endParaRPr lang="fa-IR" dirty="0" smtClean="0">
              <a:cs typeface="B Nazanin" panose="00000400000000000000" pitchFamily="2" charset="-78"/>
            </a:endParaRPr>
          </a:p>
          <a:p>
            <a:endParaRPr lang="fa-IR" dirty="0" smtClean="0">
              <a:cs typeface="B Nazanin" panose="00000400000000000000" pitchFamily="2" charset="-78"/>
            </a:endParaRPr>
          </a:p>
          <a:p>
            <a:endParaRPr lang="fa-IR" dirty="0" smtClean="0">
              <a:cs typeface="B Nazanin" panose="00000400000000000000" pitchFamily="2" charset="-78"/>
            </a:endParaRPr>
          </a:p>
          <a:p>
            <a:endParaRPr lang="fa-IR" dirty="0" smtClean="0">
              <a:cs typeface="B Nazanin" panose="00000400000000000000" pitchFamily="2" charset="-78"/>
            </a:endParaRPr>
          </a:p>
          <a:p>
            <a:endParaRPr lang="fa-IR" dirty="0">
              <a:cs typeface="B Nazanin" panose="00000400000000000000" pitchFamily="2" charset="-78"/>
            </a:endParaRPr>
          </a:p>
          <a:p>
            <a:r>
              <a:rPr lang="fa-IR" dirty="0" smtClean="0">
                <a:cs typeface="B Nazanin" panose="00000400000000000000" pitchFamily="2" charset="-78"/>
              </a:rPr>
              <a:t>زمان </a:t>
            </a:r>
            <a:r>
              <a:rPr lang="fa-IR" dirty="0" smtClean="0">
                <a:cs typeface="B Nazanin" panose="00000400000000000000" pitchFamily="2" charset="-78"/>
              </a:rPr>
              <a:t>اجرای طرح:</a:t>
            </a:r>
            <a:endParaRPr lang="fa-IR" dirty="0">
              <a:cs typeface="B Nazanin" panose="00000400000000000000" pitchFamily="2" charset="-78"/>
            </a:endParaRPr>
          </a:p>
          <a:p>
            <a:r>
              <a:rPr lang="fa-IR" dirty="0" smtClean="0">
                <a:cs typeface="B Nazanin" panose="00000400000000000000" pitchFamily="2" charset="-78"/>
              </a:rPr>
              <a:t>6 ماه</a:t>
            </a:r>
          </a:p>
          <a:p>
            <a:r>
              <a:rPr lang="fa-IR" dirty="0" smtClean="0">
                <a:cs typeface="B Nazanin" panose="00000400000000000000" pitchFamily="2" charset="-78"/>
              </a:rPr>
              <a:t>شماره تماس:</a:t>
            </a:r>
          </a:p>
          <a:p>
            <a:r>
              <a:rPr lang="fa-IR" dirty="0" smtClean="0">
                <a:cs typeface="B Nazanin" panose="00000400000000000000" pitchFamily="2" charset="-78"/>
              </a:rPr>
              <a:t>09188330441</a:t>
            </a:r>
          </a:p>
          <a:p>
            <a:endParaRPr lang="fa-IR" dirty="0" smtClean="0">
              <a:cs typeface="B Nazanin" panose="00000400000000000000" pitchFamily="2" charset="-78"/>
            </a:endParaRPr>
          </a:p>
          <a:p>
            <a:r>
              <a:rPr lang="fa-IR" dirty="0" smtClean="0">
                <a:cs typeface="B Nazanin" panose="00000400000000000000" pitchFamily="2" charset="-78"/>
              </a:rPr>
              <a:t>سمت </a:t>
            </a:r>
            <a:r>
              <a:rPr lang="fa-IR" dirty="0" smtClean="0">
                <a:cs typeface="B Nazanin" panose="00000400000000000000" pitchFamily="2" charset="-78"/>
              </a:rPr>
              <a:t>/ رتبه علمی:</a:t>
            </a:r>
          </a:p>
          <a:p>
            <a:r>
              <a:rPr lang="fa-IR" dirty="0" smtClean="0">
                <a:cs typeface="B Nazanin" panose="00000400000000000000" pitchFamily="2" charset="-78"/>
              </a:rPr>
              <a:t>زمان اجرای طرح:</a:t>
            </a:r>
          </a:p>
          <a:p>
            <a:r>
              <a:rPr lang="fa-IR" dirty="0" smtClean="0">
                <a:cs typeface="B Nazanin" panose="00000400000000000000" pitchFamily="2" charset="-78"/>
              </a:rPr>
              <a:t>استادیار</a:t>
            </a:r>
            <a:endParaRPr lang="fa-IR" dirty="0">
              <a:cs typeface="B Nazanin" panose="00000400000000000000" pitchFamily="2" charset="-78"/>
            </a:endParaRPr>
          </a:p>
          <a:p>
            <a:endParaRPr lang="fa-IR" dirty="0">
              <a:cs typeface="B Nazanin" panose="00000400000000000000" pitchFamily="2" charset="-78"/>
            </a:endParaRPr>
          </a:p>
          <a:p>
            <a:r>
              <a:rPr lang="fa-IR" dirty="0" smtClean="0">
                <a:cs typeface="B Nazanin" panose="00000400000000000000" pitchFamily="2" charset="-78"/>
              </a:rPr>
              <a:t>دانشگاه </a:t>
            </a:r>
            <a:r>
              <a:rPr lang="fa-IR" dirty="0" smtClean="0">
                <a:cs typeface="B Nazanin" panose="00000400000000000000" pitchFamily="2" charset="-78"/>
              </a:rPr>
              <a:t>یا ارگان طرف قرارداد:اموزشکده فنی و حرفه ای اسلام اباد</a:t>
            </a:r>
          </a:p>
          <a:p>
            <a:endParaRPr lang="fa-IR" sz="1400" dirty="0" smtClean="0">
              <a:cs typeface="B Yekan" panose="00000400000000000000" pitchFamily="2" charset="-78"/>
            </a:endParaRPr>
          </a:p>
          <a:p>
            <a:endParaRPr lang="fa-IR" sz="1400" dirty="0">
              <a:cs typeface="B Yekan" panose="00000400000000000000" pitchFamily="2" charset="-78"/>
            </a:endParaRPr>
          </a:p>
          <a:p>
            <a:endParaRPr lang="fa-IR" sz="1400" dirty="0" smtClean="0">
              <a:cs typeface="B Yekan" panose="00000400000000000000" pitchFamily="2" charset="-78"/>
            </a:endParaRPr>
          </a:p>
          <a:p>
            <a:endParaRPr lang="fa-IR" sz="1400" dirty="0">
              <a:cs typeface="B Yekan" panose="00000400000000000000" pitchFamily="2" charset="-78"/>
            </a:endParaRPr>
          </a:p>
          <a:p>
            <a:endParaRPr lang="fa-IR" sz="1200" dirty="0" smtClean="0">
              <a:cs typeface="B Yekan" panose="00000400000000000000" pitchFamily="2" charset="-78"/>
            </a:endParaRPr>
          </a:p>
        </p:txBody>
      </p:sp>
      <p:grpSp>
        <p:nvGrpSpPr>
          <p:cNvPr id="21" name="Group 20"/>
          <p:cNvGrpSpPr/>
          <p:nvPr/>
        </p:nvGrpSpPr>
        <p:grpSpPr>
          <a:xfrm>
            <a:off x="1801210" y="4236896"/>
            <a:ext cx="5056789" cy="5411353"/>
            <a:chOff x="1802748" y="1955557"/>
            <a:chExt cx="4928774" cy="6295035"/>
          </a:xfrm>
        </p:grpSpPr>
        <p:sp>
          <p:nvSpPr>
            <p:cNvPr id="22" name="Rounded Rectangle 21"/>
            <p:cNvSpPr/>
            <p:nvPr/>
          </p:nvSpPr>
          <p:spPr>
            <a:xfrm>
              <a:off x="1873971" y="3064163"/>
              <a:ext cx="4680000" cy="4453103"/>
            </a:xfrm>
            <a:prstGeom prst="roundRect">
              <a:avLst>
                <a:gd name="adj" fmla="val 4480"/>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85750" indent="-285750" algn="just">
                <a:buClr>
                  <a:srgbClr val="FF0000"/>
                </a:buClr>
                <a:buSzPct val="120000"/>
                <a:buFont typeface="Wingdings" panose="05000000000000000000" pitchFamily="2" charset="2"/>
                <a:buChar char="ü"/>
              </a:pPr>
              <a:endParaRPr lang="en-US" sz="1500" dirty="0">
                <a:solidFill>
                  <a:schemeClr val="tx1"/>
                </a:solidFill>
                <a:cs typeface="B Yekan" panose="00000400000000000000" pitchFamily="2" charset="-78"/>
              </a:endParaRPr>
            </a:p>
          </p:txBody>
        </p:sp>
        <p:sp>
          <p:nvSpPr>
            <p:cNvPr id="23" name="Rounded Rectangle 22"/>
            <p:cNvSpPr/>
            <p:nvPr/>
          </p:nvSpPr>
          <p:spPr>
            <a:xfrm>
              <a:off x="1802748" y="1955557"/>
              <a:ext cx="4928774" cy="6295035"/>
            </a:xfrm>
            <a:prstGeom prst="roundRect">
              <a:avLst/>
            </a:prstGeom>
            <a:solidFill>
              <a:srgbClr val="FFE697"/>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solidFill>
                    <a:srgbClr val="FF0000"/>
                  </a:solidFill>
                  <a:cs typeface="B Nazanin" panose="00000400000000000000" pitchFamily="2" charset="-78"/>
                </a:rPr>
                <a:t>معرفی طرح :</a:t>
              </a:r>
            </a:p>
            <a:p>
              <a:pPr algn="justLow"/>
              <a:r>
                <a:rPr lang="fa-IR" sz="1700" b="1" dirty="0">
                  <a:solidFill>
                    <a:schemeClr val="tx1"/>
                  </a:solidFill>
                  <a:cs typeface="B Nazanin" panose="00000400000000000000" pitchFamily="2" charset="-78"/>
                </a:rPr>
                <a:t>هدف از این دستگاه کنترل مشعل کوره در صنایع می باشد به عنوان مثال در صنعت قطعه سازی و صنایع اتومبیل و یا هر جایی که بخواهیم میزان دمای مورد نیاز را جهت کارهای صنعتی کنترل کنیم . در این سیستم از کنترل کننده استفاده شده است دستگاه کنترلری که دراین دستگاه استفاده شده کنترلر دیجیتال حرارت هستش که دارای ورودی و خروجی های زیادی می باشد که می توان به ورودی این دستگاه هر نوع ترموکوپلی رو وصل کرد که ما از نوع </a:t>
              </a:r>
              <a:r>
                <a:rPr lang="en-US" sz="1700" b="1" dirty="0" err="1">
                  <a:solidFill>
                    <a:schemeClr val="tx1"/>
                  </a:solidFill>
                  <a:cs typeface="B Nazanin" panose="00000400000000000000" pitchFamily="2" charset="-78"/>
                </a:rPr>
                <a:t>pt</a:t>
              </a:r>
              <a:r>
                <a:rPr lang="en-US" sz="1700" b="1" dirty="0">
                  <a:solidFill>
                    <a:schemeClr val="tx1"/>
                  </a:solidFill>
                  <a:cs typeface="B Nazanin" panose="00000400000000000000" pitchFamily="2" charset="-78"/>
                </a:rPr>
                <a:t> </a:t>
              </a:r>
              <a:r>
                <a:rPr lang="fa-IR" sz="1700" b="1" dirty="0">
                  <a:solidFill>
                    <a:schemeClr val="tx1"/>
                  </a:solidFill>
                  <a:cs typeface="B Nazanin" panose="00000400000000000000" pitchFamily="2" charset="-78"/>
                </a:rPr>
                <a:t>۱۰۰ در این دستگاه استفاده کردیم زمانی که ترموکوپل به دستگاه وصل می شود دمای قطعه کار که نزدیک ترموکوپل هست رو روی صفحه دیجیتال نمایش می دهد و ما روی صفحه نمایش یک عدد ستپوینت یا نقطه انتخابی داریم که تنظیم آن دست خودمان هست که روی چه عدد یا دمایی بزاریم مثلا ما ستپوینت راروی ۵۰ درجه می گذارین زمانی که دستگاه گرمکن روشن هست دما بالا رفته و زمانی که از عدد ۵۰ بگذرد دستگاه کنترلر دیجیتال یک خروجی به ما می دهد که ما از این خروجی برای تغیر وضعیت دستگاه استفاده می کنیم</a:t>
              </a:r>
              <a:endParaRPr lang="fa-IR" sz="1700" b="1" dirty="0">
                <a:solidFill>
                  <a:schemeClr val="tx1"/>
                </a:solidFill>
                <a:cs typeface="B Nazanin" panose="00000400000000000000" pitchFamily="2" charset="-78"/>
              </a:endParaRPr>
            </a:p>
          </p:txBody>
        </p:sp>
      </p:grpSp>
      <p:sp>
        <p:nvSpPr>
          <p:cNvPr id="26" name="Rounded Rectangle 25"/>
          <p:cNvSpPr/>
          <p:nvPr/>
        </p:nvSpPr>
        <p:spPr>
          <a:xfrm>
            <a:off x="1872434" y="2511951"/>
            <a:ext cx="4680000" cy="898769"/>
          </a:xfrm>
          <a:prstGeom prst="roundRect">
            <a:avLst>
              <a:gd name="adj" fmla="val 8568"/>
            </a:avLst>
          </a:prstGeom>
          <a:solidFill>
            <a:schemeClr val="accent4">
              <a:lumMod val="20000"/>
              <a:lumOff val="80000"/>
            </a:schemeClr>
          </a:solidFill>
          <a:ln w="3175">
            <a:solidFill>
              <a:schemeClr val="tx1"/>
            </a:solidFill>
          </a:ln>
        </p:spPr>
        <p:style>
          <a:lnRef idx="3">
            <a:schemeClr val="lt1"/>
          </a:lnRef>
          <a:fillRef idx="1">
            <a:schemeClr val="accent4"/>
          </a:fillRef>
          <a:effectRef idx="1">
            <a:schemeClr val="accent4"/>
          </a:effectRef>
          <a:fontRef idx="minor">
            <a:schemeClr val="lt1"/>
          </a:fontRef>
        </p:style>
        <p:txBody>
          <a:bodyPr rtlCol="1" anchor="t"/>
          <a:lstStyle/>
          <a:p>
            <a:pPr algn="ctr"/>
            <a:endParaRPr lang="fa-IR" sz="2400" dirty="0" smtClean="0">
              <a:solidFill>
                <a:srgbClr val="FF0000"/>
              </a:solidFill>
              <a:cs typeface="B Yekan" panose="00000400000000000000" pitchFamily="2" charset="-78"/>
            </a:endParaRPr>
          </a:p>
        </p:txBody>
      </p:sp>
      <p:sp>
        <p:nvSpPr>
          <p:cNvPr id="28" name="TextBox 27"/>
          <p:cNvSpPr txBox="1"/>
          <p:nvPr/>
        </p:nvSpPr>
        <p:spPr>
          <a:xfrm>
            <a:off x="151602" y="6265738"/>
            <a:ext cx="1628775" cy="738664"/>
          </a:xfrm>
          <a:prstGeom prst="rect">
            <a:avLst/>
          </a:prstGeom>
          <a:noFill/>
        </p:spPr>
        <p:txBody>
          <a:bodyPr wrap="square" rtlCol="1">
            <a:spAutoFit/>
          </a:bodyPr>
          <a:lstStyle/>
          <a:p>
            <a:pPr algn="ctr"/>
            <a:endParaRPr lang="fa-IR" sz="1400" dirty="0">
              <a:cs typeface="B Yekan" panose="00000400000000000000" pitchFamily="2" charset="-78"/>
            </a:endParaRPr>
          </a:p>
          <a:p>
            <a:endParaRPr lang="en-US" sz="1400" dirty="0" smtClean="0">
              <a:cs typeface="B Yekan" panose="00000400000000000000" pitchFamily="2" charset="-78"/>
            </a:endParaRPr>
          </a:p>
          <a:p>
            <a:endParaRPr lang="fa-IR" sz="1400" dirty="0" smtClean="0">
              <a:cs typeface="B Yekan" panose="00000400000000000000" pitchFamily="2" charset="-78"/>
            </a:endParaRPr>
          </a:p>
        </p:txBody>
      </p:sp>
      <p:sp>
        <p:nvSpPr>
          <p:cNvPr id="30" name="Rounded Rectangle 29"/>
          <p:cNvSpPr/>
          <p:nvPr/>
        </p:nvSpPr>
        <p:spPr>
          <a:xfrm>
            <a:off x="3489288" y="2546396"/>
            <a:ext cx="3063146" cy="360000"/>
          </a:xfrm>
          <a:prstGeom prst="roundRect">
            <a:avLst/>
          </a:prstGeom>
          <a:solidFill>
            <a:srgbClr val="FFE697"/>
          </a:solidFill>
        </p:spPr>
        <p:style>
          <a:lnRef idx="1">
            <a:schemeClr val="accent2"/>
          </a:lnRef>
          <a:fillRef idx="2">
            <a:schemeClr val="accent2"/>
          </a:fillRef>
          <a:effectRef idx="1">
            <a:schemeClr val="accent2"/>
          </a:effectRef>
          <a:fontRef idx="minor">
            <a:schemeClr val="dk1"/>
          </a:fontRef>
        </p:style>
        <p:txBody>
          <a:bodyPr rtlCol="1" anchor="ctr"/>
          <a:lstStyle/>
          <a:p>
            <a:endParaRPr lang="fa-IR" sz="2000" dirty="0" smtClean="0">
              <a:solidFill>
                <a:srgbClr val="FF0000"/>
              </a:solidFill>
              <a:cs typeface="B Nazanin" panose="00000400000000000000" pitchFamily="2" charset="-78"/>
            </a:endParaRPr>
          </a:p>
          <a:p>
            <a:r>
              <a:rPr lang="fa-IR" sz="2000" dirty="0" smtClean="0">
                <a:solidFill>
                  <a:srgbClr val="FF0000"/>
                </a:solidFill>
                <a:cs typeface="B Nazanin" panose="00000400000000000000" pitchFamily="2" charset="-78"/>
              </a:rPr>
              <a:t>تصویر </a:t>
            </a:r>
            <a:r>
              <a:rPr lang="fa-IR" sz="2000" dirty="0" smtClean="0">
                <a:solidFill>
                  <a:srgbClr val="FF0000"/>
                </a:solidFill>
                <a:cs typeface="B Nazanin" panose="00000400000000000000" pitchFamily="2" charset="-78"/>
              </a:rPr>
              <a:t>طرح </a:t>
            </a:r>
            <a:r>
              <a:rPr lang="fa-IR" sz="2000" dirty="0" smtClean="0">
                <a:solidFill>
                  <a:srgbClr val="FF0000"/>
                </a:solidFill>
                <a:cs typeface="B Nazanin" panose="00000400000000000000" pitchFamily="2" charset="-78"/>
              </a:rPr>
              <a:t>:</a:t>
            </a:r>
            <a:endParaRPr lang="fa-IR" sz="2000" dirty="0" smtClean="0">
              <a:solidFill>
                <a:srgbClr val="FF0000"/>
              </a:solidFill>
              <a:cs typeface="B Nazanin" panose="00000400000000000000" pitchFamily="2" charset="-78"/>
            </a:endParaRPr>
          </a:p>
          <a:p>
            <a:pPr algn="ctr"/>
            <a:endParaRPr lang="fa-IR" sz="2000" dirty="0">
              <a:solidFill>
                <a:srgbClr val="FF0000"/>
              </a:solidFill>
              <a:cs typeface="B Nazanin" panose="00000400000000000000" pitchFamily="2" charset="-78"/>
            </a:endParaRPr>
          </a:p>
        </p:txBody>
      </p:sp>
      <p:sp>
        <p:nvSpPr>
          <p:cNvPr id="31" name="TextBox 30"/>
          <p:cNvSpPr txBox="1"/>
          <p:nvPr/>
        </p:nvSpPr>
        <p:spPr>
          <a:xfrm>
            <a:off x="1079683" y="9164038"/>
            <a:ext cx="6218068" cy="954107"/>
          </a:xfrm>
          <a:prstGeom prst="rect">
            <a:avLst/>
          </a:prstGeom>
          <a:noFill/>
        </p:spPr>
        <p:txBody>
          <a:bodyPr wrap="square" rtlCol="0">
            <a:spAutoFit/>
          </a:bodyPr>
          <a:lstStyle/>
          <a:p>
            <a:pPr algn="ctr"/>
            <a:r>
              <a:rPr lang="fa-IR" sz="1400" dirty="0" smtClean="0">
                <a:cs typeface="B Yekan" panose="00000400000000000000" pitchFamily="2" charset="-78"/>
              </a:rPr>
              <a:t>دبیرخانه نمایشگاه دستاوردهای</a:t>
            </a:r>
          </a:p>
          <a:p>
            <a:pPr algn="ctr"/>
            <a:r>
              <a:rPr lang="fa-IR" sz="1400" dirty="0" smtClean="0">
                <a:cs typeface="B Yekan" panose="00000400000000000000" pitchFamily="2" charset="-78"/>
              </a:rPr>
              <a:t>پژوهش، فناوری دانشگاه فنی و حرفه‌ای استان کرمانشاه</a:t>
            </a:r>
          </a:p>
          <a:p>
            <a:pPr algn="ctr"/>
            <a:r>
              <a:rPr lang="fa-IR" sz="1400" dirty="0" smtClean="0">
                <a:cs typeface="B Yekan" panose="00000400000000000000" pitchFamily="2" charset="-78"/>
              </a:rPr>
              <a:t>08338438057</a:t>
            </a:r>
          </a:p>
          <a:p>
            <a:pPr algn="ctr"/>
            <a:endParaRPr lang="en-US" sz="1400" dirty="0"/>
          </a:p>
        </p:txBody>
      </p: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15506" y="159377"/>
            <a:ext cx="777896" cy="498338"/>
          </a:xfrm>
          <a:prstGeom prst="rect">
            <a:avLst/>
          </a:prstGeom>
        </p:spPr>
      </p:pic>
      <p:pic>
        <p:nvPicPr>
          <p:cNvPr id="2" name="Picture 1"/>
          <p:cNvPicPr>
            <a:picLocks noChangeAspect="1"/>
          </p:cNvPicPr>
          <p:nvPr/>
        </p:nvPicPr>
        <p:blipFill>
          <a:blip r:embed="rId3"/>
          <a:stretch>
            <a:fillRect/>
          </a:stretch>
        </p:blipFill>
        <p:spPr>
          <a:xfrm>
            <a:off x="335903" y="3570089"/>
            <a:ext cx="1133954" cy="145707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08644" y="2886228"/>
            <a:ext cx="4339938" cy="1294476"/>
          </a:xfrm>
          <a:prstGeom prst="rect">
            <a:avLst/>
          </a:prstGeom>
        </p:spPr>
      </p:pic>
    </p:spTree>
    <p:extLst>
      <p:ext uri="{BB962C8B-B14F-4D97-AF65-F5344CB8AC3E}">
        <p14:creationId xmlns:p14="http://schemas.microsoft.com/office/powerpoint/2010/main" val="2828465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2460</TotalTime>
  <Words>270</Words>
  <Application>Microsoft Office PowerPoint</Application>
  <PresentationFormat>A4 Paper (210x297 mm)</PresentationFormat>
  <Paragraphs>38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 Nazanin</vt:lpstr>
      <vt:lpstr>B Titr</vt:lpstr>
      <vt:lpstr>B Yekan</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dc:creator>
  <cp:lastModifiedBy>mobin</cp:lastModifiedBy>
  <cp:revision>252</cp:revision>
  <dcterms:created xsi:type="dcterms:W3CDTF">2014-10-25T05:52:28Z</dcterms:created>
  <dcterms:modified xsi:type="dcterms:W3CDTF">2020-12-05T19:04:41Z</dcterms:modified>
</cp:coreProperties>
</file>